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3"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1" d="100"/>
          <a:sy n="81" d="100"/>
        </p:scale>
        <p:origin x="-2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44888-996B-4121-A323-9F930E2F78DF}" type="datetimeFigureOut">
              <a:rPr lang="en-IE" smtClean="0"/>
              <a:t>02/03/2014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F4D2-4B88-46C7-B323-3F3CB2EB18CB}" type="slidenum">
              <a:rPr lang="en-IE" smtClean="0"/>
              <a:t>‹#›</a:t>
            </a:fld>
            <a:endParaRPr lang="en-IE"/>
          </a:p>
        </p:txBody>
      </p:sp>
    </p:spTree>
    <p:extLst>
      <p:ext uri="{BB962C8B-B14F-4D97-AF65-F5344CB8AC3E}">
        <p14:creationId xmlns:p14="http://schemas.microsoft.com/office/powerpoint/2010/main" val="4268777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FFEF707-49B0-4C0E-A89B-38AC878D4D0D}"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0A0ECE-568D-4F59-8230-17B5813ED574}"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12931F-C049-4736-B436-E2103D94F5F8}"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hasCustomPrompt="1"/>
          </p:nvPr>
        </p:nvSpPr>
        <p:spPr/>
        <p:txBody>
          <a:bodyPr/>
          <a:lstStyle>
            <a:lvl1pPr marL="342900" indent="-342900">
              <a:buFont typeface="Wingdings" panose="05000000000000000000" pitchFamily="2" charset="2"/>
              <a:buChar char="§"/>
              <a:defRPr/>
            </a:lvl1p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49F57A5-9A09-4C9E-814F-CC2652954F52}"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03A42B-23FE-4BDE-8DEF-3A35C4413214}"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dirty="0"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E512D5-804B-4D0E-9843-A281D9118D7C}" type="datetime1">
              <a:rPr lang="en-US" smtClean="0"/>
              <a:t>3/2/2014</a:t>
            </a:fld>
            <a:endParaRPr lang="en-US" dirty="0"/>
          </a:p>
        </p:txBody>
      </p:sp>
      <p:sp>
        <p:nvSpPr>
          <p:cNvPr id="6" name="Footer Placeholder 5"/>
          <p:cNvSpPr>
            <a:spLocks noGrp="1"/>
          </p:cNvSpPr>
          <p:nvPr>
            <p:ph type="ftr" sz="quarter" idx="11"/>
          </p:nvPr>
        </p:nvSpPr>
        <p:spPr/>
        <p:txBody>
          <a:bodyPr/>
          <a:lstStyle/>
          <a:p>
            <a:r>
              <a:rPr lang="en-IE" smtClean="0"/>
              <a:t>HTML 5 and CSS 3  Illustrated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4CA3A6-D8F1-4AF9-9A58-614CF789EE31}" type="datetime1">
              <a:rPr lang="en-US" smtClean="0"/>
              <a:t>3/2/2014</a:t>
            </a:fld>
            <a:endParaRPr lang="en-US" dirty="0"/>
          </a:p>
        </p:txBody>
      </p:sp>
      <p:sp>
        <p:nvSpPr>
          <p:cNvPr id="8" name="Footer Placeholder 7"/>
          <p:cNvSpPr>
            <a:spLocks noGrp="1"/>
          </p:cNvSpPr>
          <p:nvPr>
            <p:ph type="ftr" sz="quarter" idx="11"/>
          </p:nvPr>
        </p:nvSpPr>
        <p:spPr/>
        <p:txBody>
          <a:bodyPr/>
          <a:lstStyle/>
          <a:p>
            <a:r>
              <a:rPr lang="en-IE" smtClean="0"/>
              <a:t>HTML 5 and CSS 3  Illustrated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C214D8-4C1E-47BD-9239-77BB36ECC1D2}" type="datetime1">
              <a:rPr lang="en-US" smtClean="0"/>
              <a:t>3/2/2014</a:t>
            </a:fld>
            <a:endParaRPr lang="en-US" dirty="0"/>
          </a:p>
        </p:txBody>
      </p:sp>
      <p:sp>
        <p:nvSpPr>
          <p:cNvPr id="4" name="Footer Placeholder 3"/>
          <p:cNvSpPr>
            <a:spLocks noGrp="1"/>
          </p:cNvSpPr>
          <p:nvPr>
            <p:ph type="ftr" sz="quarter" idx="11"/>
          </p:nvPr>
        </p:nvSpPr>
        <p:spPr/>
        <p:txBody>
          <a:bodyPr/>
          <a:lstStyle/>
          <a:p>
            <a:r>
              <a:rPr lang="en-IE" smtClean="0"/>
              <a:t>HTML 5 and CSS 3  Illustrated</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0D6D58-E9C7-474C-815C-7D36ACB693AD}" type="datetime1">
              <a:rPr lang="en-US" smtClean="0"/>
              <a:t>3/2/2014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E" smtClean="0"/>
              <a:t>HTML 5 and CSS 3  Illustrated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F693606-ADC4-4B81-A4ED-E502EF082807}" type="datetime1">
              <a:rPr lang="en-US" smtClean="0"/>
              <a:t>3/2/2014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E" smtClean="0"/>
              <a:t>HTML 5 and CSS 3  Illustrated</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DC9065-2B0E-44AE-8AA4-808D20549E8E}" type="datetime1">
              <a:rPr lang="en-US" smtClean="0"/>
              <a:t>3/2/2014</a:t>
            </a:fld>
            <a:endParaRPr lang="en-US" dirty="0"/>
          </a:p>
        </p:txBody>
      </p:sp>
      <p:sp>
        <p:nvSpPr>
          <p:cNvPr id="6" name="Footer Placeholder 5"/>
          <p:cNvSpPr>
            <a:spLocks noGrp="1"/>
          </p:cNvSpPr>
          <p:nvPr>
            <p:ph type="ftr" sz="quarter" idx="11"/>
          </p:nvPr>
        </p:nvSpPr>
        <p:spPr/>
        <p:txBody>
          <a:bodyPr/>
          <a:lstStyle/>
          <a:p>
            <a:r>
              <a:rPr lang="en-IE" smtClean="0"/>
              <a:t>HTML 5 and CSS 3  Illustrated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0BE6E3A-D306-4B0E-A0FB-4807BCBAB95E}" type="datetime1">
              <a:rPr lang="en-US" smtClean="0"/>
              <a:t>3/2/2014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E" smtClean="0"/>
              <a:t>HTML 5 and CSS 3  Illustrated</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colorsontheweb.com/colourwheel.asp" TargetMode="External"/><Relationship Id="rId2" Type="http://schemas.openxmlformats.org/officeDocument/2006/relationships/hyperlink" Target="http://www.colorsontheweb.com/colourwizard.asp" TargetMode="External"/><Relationship Id="rId1" Type="http://schemas.openxmlformats.org/officeDocument/2006/relationships/slideLayout" Target="../slideLayouts/slideLayout2.xml"/><Relationship Id="rId4" Type="http://schemas.openxmlformats.org/officeDocument/2006/relationships/hyperlink" Target="http://www.colorsontheweb.com/colorcontrast.a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HTML5 and </a:t>
            </a:r>
            <a:r>
              <a:rPr lang="en-US" dirty="0" smtClean="0"/>
              <a:t>CSS3</a:t>
            </a:r>
            <a:endParaRPr lang="en-IE" dirty="0"/>
          </a:p>
        </p:txBody>
      </p:sp>
      <p:sp>
        <p:nvSpPr>
          <p:cNvPr id="3" name="Subtitle 2"/>
          <p:cNvSpPr>
            <a:spLocks noGrp="1"/>
          </p:cNvSpPr>
          <p:nvPr>
            <p:ph type="subTitle" idx="1"/>
          </p:nvPr>
        </p:nvSpPr>
        <p:spPr/>
        <p:txBody>
          <a:bodyPr>
            <a:normAutofit/>
          </a:bodyPr>
          <a:lstStyle/>
          <a:p>
            <a:r>
              <a:rPr lang="en-IE" altLang="en-US" dirty="0"/>
              <a:t>Colour on the </a:t>
            </a:r>
            <a:r>
              <a:rPr lang="en-IE" altLang="en-US" dirty="0" smtClean="0"/>
              <a:t>Web</a:t>
            </a:r>
          </a:p>
          <a:p>
            <a:endParaRPr lang="en-US" altLang="en-US" dirty="0"/>
          </a:p>
          <a:p>
            <a:endParaRPr lang="en-IE" dirty="0"/>
          </a:p>
        </p:txBody>
      </p:sp>
      <p:sp>
        <p:nvSpPr>
          <p:cNvPr id="6" name="Slide Number Placeholder 5"/>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3077667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GB" altLang="en-US" dirty="0"/>
              <a:t>Monochromatic</a:t>
            </a:r>
            <a:r>
              <a:rPr lang="en-GB" altLang="en-US" sz="3600" dirty="0"/>
              <a:t> </a:t>
            </a:r>
            <a:r>
              <a:rPr lang="en-GB" altLang="en-US" dirty="0"/>
              <a:t>Colour</a:t>
            </a:r>
            <a:r>
              <a:rPr lang="en-GB" altLang="en-US" sz="3600" dirty="0"/>
              <a:t> </a:t>
            </a:r>
            <a:r>
              <a:rPr lang="en-GB" altLang="en-US" dirty="0"/>
              <a:t>Scheme</a:t>
            </a:r>
            <a:endParaRPr lang="en-GB" altLang="en-US" dirty="0" smtClean="0"/>
          </a:p>
        </p:txBody>
      </p:sp>
      <p:pic>
        <p:nvPicPr>
          <p:cNvPr id="12292"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029200" y="2478454"/>
            <a:ext cx="6604000" cy="3746500"/>
          </a:xfrm>
          <a:noFill/>
        </p:spPr>
      </p:pic>
      <p:sp>
        <p:nvSpPr>
          <p:cNvPr id="12293" name="Rectangle 5"/>
          <p:cNvSpPr>
            <a:spLocks noChangeArrowheads="1"/>
          </p:cNvSpPr>
          <p:nvPr/>
        </p:nvSpPr>
        <p:spPr bwMode="auto">
          <a:xfrm>
            <a:off x="941753" y="1899139"/>
            <a:ext cx="108047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457200" indent="-457200" eaLnBrk="1" hangingPunct="1">
              <a:spcBef>
                <a:spcPct val="20000"/>
              </a:spcBef>
              <a:buClr>
                <a:schemeClr val="accent1"/>
              </a:buClr>
              <a:buSzPct val="100000"/>
              <a:buFont typeface="Wingdings" panose="05000000000000000000" pitchFamily="2" charset="2"/>
              <a:buChar char="§"/>
            </a:pPr>
            <a:r>
              <a:rPr lang="en-GB" altLang="en-US" sz="2800" dirty="0">
                <a:latin typeface="Comic Sans MS" pitchFamily="66" charset="0"/>
              </a:rPr>
              <a:t> </a:t>
            </a:r>
            <a:r>
              <a:rPr lang="en-GB" altLang="en-US" sz="2000" dirty="0">
                <a:solidFill>
                  <a:schemeClr val="tx1">
                    <a:lumMod val="75000"/>
                    <a:lumOff val="25000"/>
                  </a:schemeClr>
                </a:solidFill>
                <a:latin typeface="+mn-lt"/>
              </a:rPr>
              <a:t>The colour blue was taken and made it into </a:t>
            </a:r>
            <a:r>
              <a:rPr lang="en-GB" altLang="en-US" sz="2000" dirty="0" smtClean="0">
                <a:solidFill>
                  <a:schemeClr val="tx1">
                    <a:lumMod val="75000"/>
                    <a:lumOff val="25000"/>
                  </a:schemeClr>
                </a:solidFill>
                <a:latin typeface="+mn-lt"/>
              </a:rPr>
              <a:t> </a:t>
            </a:r>
            <a:r>
              <a:rPr lang="en-GB" altLang="en-US" sz="2000" dirty="0">
                <a:solidFill>
                  <a:schemeClr val="tx1">
                    <a:lumMod val="75000"/>
                    <a:lumOff val="25000"/>
                  </a:schemeClr>
                </a:solidFill>
                <a:latin typeface="+mn-lt"/>
              </a:rPr>
              <a:t>a brand for a </a:t>
            </a:r>
            <a:r>
              <a:rPr lang="en-GB" altLang="en-US" sz="2000" dirty="0" smtClean="0">
                <a:solidFill>
                  <a:schemeClr val="tx1">
                    <a:lumMod val="75000"/>
                    <a:lumOff val="25000"/>
                  </a:schemeClr>
                </a:solidFill>
                <a:latin typeface="+mn-lt"/>
              </a:rPr>
              <a:t> </a:t>
            </a:r>
            <a:r>
              <a:rPr lang="en-GB" altLang="en-US" sz="2000" dirty="0">
                <a:solidFill>
                  <a:schemeClr val="tx1">
                    <a:lumMod val="75000"/>
                    <a:lumOff val="25000"/>
                  </a:schemeClr>
                </a:solidFill>
                <a:latin typeface="+mn-lt"/>
              </a:rPr>
              <a:t>uniquely simple </a:t>
            </a:r>
            <a:r>
              <a:rPr lang="en-GB" altLang="en-US" sz="2000" dirty="0" smtClean="0">
                <a:solidFill>
                  <a:schemeClr val="tx1">
                    <a:lumMod val="75000"/>
                    <a:lumOff val="25000"/>
                  </a:schemeClr>
                </a:solidFill>
                <a:latin typeface="+mn-lt"/>
              </a:rPr>
              <a:t> </a:t>
            </a:r>
            <a:r>
              <a:rPr lang="en-GB" altLang="en-US" sz="2000" dirty="0">
                <a:solidFill>
                  <a:schemeClr val="tx1">
                    <a:lumMod val="75000"/>
                    <a:lumOff val="25000"/>
                  </a:schemeClr>
                </a:solidFill>
                <a:latin typeface="+mn-lt"/>
              </a:rPr>
              <a:t>colour scheme.</a:t>
            </a:r>
          </a:p>
        </p:txBody>
      </p:sp>
      <p:sp>
        <p:nvSpPr>
          <p:cNvPr id="2" name="Slide Number Placeholder 1"/>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277752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GB" altLang="en-US" dirty="0"/>
              <a:t>Monochromatic</a:t>
            </a:r>
            <a:r>
              <a:rPr lang="en-GB" altLang="en-US" sz="3600" dirty="0"/>
              <a:t> </a:t>
            </a:r>
            <a:r>
              <a:rPr lang="en-GB" altLang="en-US" dirty="0"/>
              <a:t>Colour</a:t>
            </a:r>
            <a:r>
              <a:rPr lang="en-GB" altLang="en-US" sz="3600" dirty="0"/>
              <a:t> </a:t>
            </a:r>
            <a:r>
              <a:rPr lang="en-GB" altLang="en-US" dirty="0"/>
              <a:t>Scheme</a:t>
            </a:r>
            <a:endParaRPr lang="en-GB" altLang="en-US" dirty="0" smtClean="0"/>
          </a:p>
        </p:txBody>
      </p:sp>
      <p:sp>
        <p:nvSpPr>
          <p:cNvPr id="13316" name="Rectangle 3"/>
          <p:cNvSpPr>
            <a:spLocks noGrp="1" noChangeArrowheads="1"/>
          </p:cNvSpPr>
          <p:nvPr>
            <p:ph type="body" idx="1"/>
          </p:nvPr>
        </p:nvSpPr>
        <p:spPr>
          <a:xfrm>
            <a:off x="1008184" y="1887415"/>
            <a:ext cx="10363200" cy="4114800"/>
          </a:xfrm>
        </p:spPr>
        <p:txBody>
          <a:bodyPr/>
          <a:lstStyle/>
          <a:p>
            <a:pPr eaLnBrk="1" hangingPunct="1"/>
            <a:r>
              <a:rPr lang="en-GB" altLang="en-US" dirty="0" smtClean="0"/>
              <a:t>A colour scheme using only black, white, and shades of grey are merely shades and tints of grey.</a:t>
            </a:r>
          </a:p>
        </p:txBody>
      </p:sp>
      <p:pic>
        <p:nvPicPr>
          <p:cNvPr id="133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846" y="2256938"/>
            <a:ext cx="6908800" cy="39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811391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914400" y="533400"/>
            <a:ext cx="10972800" cy="1143000"/>
          </a:xfrm>
        </p:spPr>
        <p:txBody>
          <a:bodyPr>
            <a:normAutofit/>
          </a:bodyPr>
          <a:lstStyle/>
          <a:p>
            <a:pPr eaLnBrk="1" hangingPunct="1"/>
            <a:r>
              <a:rPr lang="en-US" altLang="en-US" dirty="0"/>
              <a:t>Analogous</a:t>
            </a:r>
            <a:r>
              <a:rPr lang="en-US" altLang="en-US" dirty="0"/>
              <a:t> </a:t>
            </a:r>
            <a:r>
              <a:rPr lang="en-US" altLang="en-US" dirty="0" err="1"/>
              <a:t>Colour</a:t>
            </a:r>
            <a:r>
              <a:rPr lang="en-US" altLang="en-US" dirty="0"/>
              <a:t> </a:t>
            </a:r>
            <a:r>
              <a:rPr lang="en-GB" altLang="en-US" dirty="0"/>
              <a:t>Scheme</a:t>
            </a:r>
            <a:endParaRPr lang="en-US" altLang="en-US" dirty="0"/>
          </a:p>
        </p:txBody>
      </p:sp>
      <p:sp>
        <p:nvSpPr>
          <p:cNvPr id="14340" name="Rectangle 3"/>
          <p:cNvSpPr>
            <a:spLocks noGrp="1" noChangeArrowheads="1"/>
          </p:cNvSpPr>
          <p:nvPr>
            <p:ph type="body" idx="1"/>
          </p:nvPr>
        </p:nvSpPr>
        <p:spPr>
          <a:xfrm>
            <a:off x="609600" y="1905001"/>
            <a:ext cx="11277600" cy="4525963"/>
          </a:xfrm>
        </p:spPr>
        <p:txBody>
          <a:bodyPr/>
          <a:lstStyle/>
          <a:p>
            <a:pPr eaLnBrk="1" hangingPunct="1">
              <a:lnSpc>
                <a:spcPct val="80000"/>
              </a:lnSpc>
            </a:pPr>
            <a:r>
              <a:rPr lang="en-US" altLang="en-US" dirty="0"/>
              <a:t>These are the </a:t>
            </a:r>
            <a:r>
              <a:rPr lang="en-US" altLang="en-US" dirty="0" err="1"/>
              <a:t>colours</a:t>
            </a:r>
            <a:r>
              <a:rPr lang="en-US" altLang="en-US" dirty="0"/>
              <a:t> that sit next to each other on the </a:t>
            </a:r>
            <a:r>
              <a:rPr lang="en-US" altLang="en-US" dirty="0" err="1"/>
              <a:t>colour</a:t>
            </a:r>
            <a:r>
              <a:rPr lang="en-US" altLang="en-US" dirty="0"/>
              <a:t> wheel. </a:t>
            </a:r>
          </a:p>
          <a:p>
            <a:pPr lvl="1">
              <a:lnSpc>
                <a:spcPct val="80000"/>
              </a:lnSpc>
            </a:pPr>
            <a:r>
              <a:rPr lang="en-US" altLang="en-US" dirty="0" smtClean="0"/>
              <a:t>For </a:t>
            </a:r>
            <a:r>
              <a:rPr lang="en-US" altLang="en-US" dirty="0"/>
              <a:t>example: green,     </a:t>
            </a:r>
            <a:br>
              <a:rPr lang="en-US" altLang="en-US" dirty="0"/>
            </a:br>
            <a:r>
              <a:rPr lang="en-US" altLang="en-US" dirty="0"/>
              <a:t>yellow-green, and </a:t>
            </a:r>
            <a:br>
              <a:rPr lang="en-US" altLang="en-US" dirty="0"/>
            </a:br>
            <a:r>
              <a:rPr lang="en-US" altLang="en-US" dirty="0"/>
              <a:t>yellow; or red, red-</a:t>
            </a:r>
            <a:br>
              <a:rPr lang="en-US" altLang="en-US" dirty="0"/>
            </a:br>
            <a:r>
              <a:rPr lang="en-US" altLang="en-US" dirty="0"/>
              <a:t>orange, and orange.</a:t>
            </a:r>
          </a:p>
          <a:p>
            <a:pPr eaLnBrk="1" hangingPunct="1">
              <a:lnSpc>
                <a:spcPct val="80000"/>
              </a:lnSpc>
            </a:pPr>
            <a:endParaRPr lang="en-US" altLang="en-US" dirty="0"/>
          </a:p>
          <a:p>
            <a:pPr eaLnBrk="1" hangingPunct="1">
              <a:lnSpc>
                <a:spcPct val="80000"/>
              </a:lnSpc>
            </a:pPr>
            <a:r>
              <a:rPr lang="en-US" altLang="en-US" dirty="0"/>
              <a:t>These </a:t>
            </a:r>
            <a:r>
              <a:rPr lang="en-US" altLang="en-US" dirty="0" err="1"/>
              <a:t>colours</a:t>
            </a:r>
            <a:r>
              <a:rPr lang="en-US" altLang="en-US" dirty="0"/>
              <a:t> often </a:t>
            </a:r>
            <a:r>
              <a:rPr lang="en-US" altLang="en-US" dirty="0" smtClean="0"/>
              <a:t>work well </a:t>
            </a:r>
            <a:r>
              <a:rPr lang="en-US" altLang="en-US" dirty="0"/>
              <a:t>together but if too </a:t>
            </a:r>
            <a:br>
              <a:rPr lang="en-US" altLang="en-US" dirty="0"/>
            </a:br>
            <a:r>
              <a:rPr lang="en-US" altLang="en-US" dirty="0"/>
              <a:t>close in value they can </a:t>
            </a:r>
            <a:r>
              <a:rPr lang="en-US" altLang="en-US" dirty="0" smtClean="0"/>
              <a:t>appear </a:t>
            </a:r>
            <a:r>
              <a:rPr lang="en-US" altLang="en-US" dirty="0"/>
              <a:t>washed out or not </a:t>
            </a:r>
            <a:br>
              <a:rPr lang="en-US" altLang="en-US" dirty="0"/>
            </a:br>
            <a:r>
              <a:rPr lang="en-US" altLang="en-US" dirty="0"/>
              <a:t>have enough contrast. </a:t>
            </a:r>
          </a:p>
          <a:p>
            <a:pPr eaLnBrk="1" hangingPunct="1">
              <a:lnSpc>
                <a:spcPct val="80000"/>
              </a:lnSpc>
            </a:pPr>
            <a:endParaRPr lang="en-US" altLang="en-US" sz="2400" dirty="0" smtClean="0"/>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139" y="2221523"/>
            <a:ext cx="5344584" cy="401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3886732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a:bodyPr>
          <a:lstStyle/>
          <a:p>
            <a:r>
              <a:rPr lang="en-US" altLang="en-US" dirty="0"/>
              <a:t>Analogous </a:t>
            </a:r>
            <a:r>
              <a:rPr lang="en-US" altLang="en-US" dirty="0" err="1"/>
              <a:t>Colour</a:t>
            </a:r>
            <a:r>
              <a:rPr lang="en-US" altLang="en-US" dirty="0"/>
              <a:t> </a:t>
            </a:r>
            <a:r>
              <a:rPr lang="en-GB" altLang="en-US" dirty="0"/>
              <a:t>Scheme</a:t>
            </a:r>
          </a:p>
        </p:txBody>
      </p:sp>
      <p:sp>
        <p:nvSpPr>
          <p:cNvPr id="15364" name="Rectangle 3"/>
          <p:cNvSpPr>
            <a:spLocks noGrp="1" noChangeArrowheads="1"/>
          </p:cNvSpPr>
          <p:nvPr>
            <p:ph type="body" idx="1"/>
          </p:nvPr>
        </p:nvSpPr>
        <p:spPr/>
        <p:txBody>
          <a:bodyPr/>
          <a:lstStyle/>
          <a:p>
            <a:pPr eaLnBrk="1" hangingPunct="1"/>
            <a:endParaRPr lang="en-GB" altLang="en-US" dirty="0" smtClean="0"/>
          </a:p>
          <a:p>
            <a:pPr eaLnBrk="1" hangingPunct="1"/>
            <a:endParaRPr lang="en-GB" altLang="en-US" dirty="0" smtClean="0"/>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1" y="3429000"/>
            <a:ext cx="54229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6"/>
          <p:cNvSpPr>
            <a:spLocks noChangeArrowheads="1"/>
          </p:cNvSpPr>
          <p:nvPr/>
        </p:nvSpPr>
        <p:spPr bwMode="auto">
          <a:xfrm>
            <a:off x="774214" y="1987062"/>
            <a:ext cx="1084628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ct val="20000"/>
              </a:spcBef>
              <a:buClr>
                <a:schemeClr val="accent1"/>
              </a:buClr>
              <a:buSzPct val="100000"/>
              <a:buFont typeface="Wingdings" panose="05000000000000000000" pitchFamily="2" charset="2"/>
              <a:buChar char="§"/>
            </a:pPr>
            <a:r>
              <a:rPr lang="en-US" altLang="en-US" sz="2000" dirty="0">
                <a:solidFill>
                  <a:schemeClr val="tx1">
                    <a:lumMod val="75000"/>
                    <a:lumOff val="25000"/>
                  </a:schemeClr>
                </a:solidFill>
                <a:latin typeface="+mn-lt"/>
              </a:rPr>
              <a:t> Getting back to our hoity-toity monkeys example </a:t>
            </a:r>
            <a:r>
              <a:rPr lang="en-US" altLang="en-US" sz="2000" dirty="0" smtClean="0">
                <a:solidFill>
                  <a:schemeClr val="tx1">
                    <a:lumMod val="75000"/>
                    <a:lumOff val="25000"/>
                  </a:schemeClr>
                </a:solidFill>
                <a:latin typeface="+mn-lt"/>
              </a:rPr>
              <a:t>  </a:t>
            </a:r>
            <a:r>
              <a:rPr lang="en-US" altLang="en-US" sz="2000" dirty="0">
                <a:solidFill>
                  <a:schemeClr val="tx1">
                    <a:lumMod val="75000"/>
                    <a:lumOff val="25000"/>
                  </a:schemeClr>
                </a:solidFill>
                <a:latin typeface="+mn-lt"/>
              </a:rPr>
              <a:t>from the </a:t>
            </a:r>
            <a:r>
              <a:rPr lang="en-GB" altLang="en-US" sz="2000" dirty="0">
                <a:solidFill>
                  <a:schemeClr val="tx1">
                    <a:lumMod val="75000"/>
                    <a:lumOff val="25000"/>
                  </a:schemeClr>
                </a:solidFill>
                <a:latin typeface="+mn-lt"/>
              </a:rPr>
              <a:t>Monochromatic Colour Scheme</a:t>
            </a:r>
            <a:r>
              <a:rPr lang="en-US" altLang="en-US" sz="2000" dirty="0">
                <a:solidFill>
                  <a:schemeClr val="tx1">
                    <a:lumMod val="75000"/>
                    <a:lumOff val="25000"/>
                  </a:schemeClr>
                </a:solidFill>
                <a:latin typeface="+mn-lt"/>
              </a:rPr>
              <a:t> we’ve </a:t>
            </a:r>
            <a:br>
              <a:rPr lang="en-US" altLang="en-US" sz="2000" dirty="0">
                <a:solidFill>
                  <a:schemeClr val="tx1">
                    <a:lumMod val="75000"/>
                    <a:lumOff val="25000"/>
                  </a:schemeClr>
                </a:solidFill>
                <a:latin typeface="+mn-lt"/>
              </a:rPr>
            </a:br>
            <a:r>
              <a:rPr lang="en-US" altLang="en-US" sz="2000" dirty="0">
                <a:solidFill>
                  <a:schemeClr val="tx1">
                    <a:lumMod val="75000"/>
                    <a:lumOff val="25000"/>
                  </a:schemeClr>
                </a:solidFill>
                <a:latin typeface="+mn-lt"/>
              </a:rPr>
              <a:t>  taken their purple and made it feel warm with </a:t>
            </a:r>
            <a:r>
              <a:rPr lang="en-US" altLang="en-US" sz="2000" dirty="0" smtClean="0">
                <a:solidFill>
                  <a:schemeClr val="tx1">
                    <a:lumMod val="75000"/>
                    <a:lumOff val="25000"/>
                  </a:schemeClr>
                </a:solidFill>
                <a:latin typeface="+mn-lt"/>
              </a:rPr>
              <a:t> </a:t>
            </a:r>
            <a:r>
              <a:rPr lang="en-US" altLang="en-US" sz="2000" dirty="0">
                <a:solidFill>
                  <a:schemeClr val="tx1">
                    <a:lumMod val="75000"/>
                    <a:lumOff val="25000"/>
                  </a:schemeClr>
                </a:solidFill>
                <a:latin typeface="+mn-lt"/>
              </a:rPr>
              <a:t>some orange tones.</a:t>
            </a:r>
          </a:p>
        </p:txBody>
      </p:sp>
      <p:sp>
        <p:nvSpPr>
          <p:cNvPr id="2" name="Slide Number Placeholder 1"/>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3300770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dirty="0"/>
              <a:t>Analogous </a:t>
            </a:r>
            <a:r>
              <a:rPr lang="en-US" altLang="en-US" dirty="0" err="1"/>
              <a:t>Colour</a:t>
            </a:r>
            <a:r>
              <a:rPr lang="en-US" altLang="en-US" dirty="0"/>
              <a:t> </a:t>
            </a:r>
            <a:r>
              <a:rPr lang="en-GB" altLang="en-US" dirty="0"/>
              <a:t>Scheme</a:t>
            </a:r>
            <a:endParaRPr lang="en-GB" altLang="en-US" dirty="0" smtClean="0"/>
          </a:p>
        </p:txBody>
      </p:sp>
      <p:sp>
        <p:nvSpPr>
          <p:cNvPr id="16388" name="Rectangle 3"/>
          <p:cNvSpPr>
            <a:spLocks noGrp="1" noChangeArrowheads="1"/>
          </p:cNvSpPr>
          <p:nvPr>
            <p:ph type="body" idx="1"/>
          </p:nvPr>
        </p:nvSpPr>
        <p:spPr>
          <a:xfrm>
            <a:off x="1117600" y="1981200"/>
            <a:ext cx="10769600" cy="4648200"/>
          </a:xfrm>
        </p:spPr>
        <p:txBody>
          <a:bodyPr/>
          <a:lstStyle/>
          <a:p>
            <a:pPr eaLnBrk="1" hangingPunct="1"/>
            <a:r>
              <a:rPr lang="en-GB" altLang="en-US" dirty="0" smtClean="0"/>
              <a:t>Orange is a good colour to use to promote food and maroons and burgundy's have a very rich feeling to them. </a:t>
            </a:r>
          </a:p>
          <a:p>
            <a:pPr eaLnBrk="1" hangingPunct="1"/>
            <a:r>
              <a:rPr lang="en-GB" altLang="en-US" dirty="0" smtClean="0"/>
              <a:t>The site for </a:t>
            </a:r>
            <a:r>
              <a:rPr lang="en-GB" altLang="en-US" dirty="0" err="1" smtClean="0"/>
              <a:t>Regine’s</a:t>
            </a:r>
            <a:r>
              <a:rPr lang="en-GB" altLang="en-US" dirty="0" smtClean="0"/>
              <a:t> </a:t>
            </a:r>
            <a:r>
              <a:rPr lang="en-GB" altLang="en-US" dirty="0" smtClean="0"/>
              <a:t>Patisserie </a:t>
            </a:r>
            <a:r>
              <a:rPr lang="en-GB" altLang="en-US" dirty="0" smtClean="0"/>
              <a:t>takes </a:t>
            </a:r>
            <a:r>
              <a:rPr lang="en-GB" altLang="en-US" dirty="0" smtClean="0"/>
              <a:t>advantage </a:t>
            </a:r>
            <a:r>
              <a:rPr lang="en-GB" altLang="en-US" dirty="0" smtClean="0"/>
              <a:t>of the </a:t>
            </a:r>
            <a:r>
              <a:rPr lang="en-GB" altLang="en-US" dirty="0" smtClean="0"/>
              <a:t>psychological </a:t>
            </a:r>
            <a:r>
              <a:rPr lang="en-GB" altLang="en-US" dirty="0" smtClean="0"/>
              <a:t>effects </a:t>
            </a:r>
            <a:r>
              <a:rPr lang="en-GB" altLang="en-US" dirty="0" smtClean="0"/>
              <a:t>of both </a:t>
            </a:r>
            <a:r>
              <a:rPr lang="en-GB" altLang="en-US" dirty="0" smtClean="0"/>
              <a:t>of </a:t>
            </a:r>
            <a:r>
              <a:rPr lang="en-GB" altLang="en-US" dirty="0" smtClean="0"/>
              <a:t>those colours.</a:t>
            </a:r>
          </a:p>
        </p:txBody>
      </p:sp>
      <p:pic>
        <p:nvPicPr>
          <p:cNvPr id="163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799" y="3112477"/>
            <a:ext cx="6036733" cy="3159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242358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en-US" dirty="0"/>
              <a:t>Complementary</a:t>
            </a:r>
            <a:r>
              <a:rPr lang="en-US" altLang="en-US" sz="4000" dirty="0" smtClean="0"/>
              <a:t> </a:t>
            </a:r>
            <a:r>
              <a:rPr lang="en-US" altLang="en-US" dirty="0" err="1"/>
              <a:t>Colour</a:t>
            </a:r>
            <a:r>
              <a:rPr lang="en-US" altLang="en-US" sz="4000" dirty="0" smtClean="0"/>
              <a:t> </a:t>
            </a:r>
            <a:r>
              <a:rPr lang="en-GB" altLang="en-US" dirty="0"/>
              <a:t>Scheme</a:t>
            </a:r>
            <a:endParaRPr lang="en-US" altLang="en-US" dirty="0"/>
          </a:p>
        </p:txBody>
      </p:sp>
      <p:sp>
        <p:nvSpPr>
          <p:cNvPr id="17412" name="Rectangle 3"/>
          <p:cNvSpPr>
            <a:spLocks noGrp="1" noChangeArrowheads="1"/>
          </p:cNvSpPr>
          <p:nvPr>
            <p:ph type="body" idx="1"/>
          </p:nvPr>
        </p:nvSpPr>
        <p:spPr>
          <a:xfrm>
            <a:off x="914400" y="1828800"/>
            <a:ext cx="11277600" cy="4876800"/>
          </a:xfrm>
        </p:spPr>
        <p:txBody>
          <a:bodyPr/>
          <a:lstStyle/>
          <a:p>
            <a:pPr eaLnBrk="1" hangingPunct="1"/>
            <a:r>
              <a:rPr lang="en-US" altLang="en-US" dirty="0" smtClean="0"/>
              <a:t>Complementary </a:t>
            </a:r>
            <a:r>
              <a:rPr lang="en-US" altLang="en-US" dirty="0" err="1" smtClean="0"/>
              <a:t>colours</a:t>
            </a:r>
            <a:r>
              <a:rPr lang="en-US" altLang="en-US" dirty="0" smtClean="0"/>
              <a:t> are those </a:t>
            </a:r>
            <a:r>
              <a:rPr lang="en-US" altLang="en-US" dirty="0" err="1" smtClean="0"/>
              <a:t>colours</a:t>
            </a:r>
            <a:r>
              <a:rPr lang="en-US" altLang="en-US" dirty="0" smtClean="0"/>
              <a:t> that are opposite one another on the </a:t>
            </a:r>
            <a:r>
              <a:rPr lang="en-US" altLang="en-US" dirty="0" err="1" smtClean="0"/>
              <a:t>colour</a:t>
            </a:r>
            <a:r>
              <a:rPr lang="en-US" altLang="en-US" dirty="0" smtClean="0"/>
              <a:t> wheel. </a:t>
            </a:r>
          </a:p>
          <a:p>
            <a:pPr eaLnBrk="1" hangingPunct="1"/>
            <a:r>
              <a:rPr lang="en-US" altLang="en-US" dirty="0" smtClean="0"/>
              <a:t>Complementary </a:t>
            </a:r>
            <a:r>
              <a:rPr lang="en-US" altLang="en-US" dirty="0" err="1" smtClean="0"/>
              <a:t>colours</a:t>
            </a:r>
            <a:r>
              <a:rPr lang="en-US" altLang="en-US" dirty="0" smtClean="0"/>
              <a:t> </a:t>
            </a:r>
            <a:br>
              <a:rPr lang="en-US" altLang="en-US" dirty="0" smtClean="0"/>
            </a:br>
            <a:r>
              <a:rPr lang="en-US" altLang="en-US" dirty="0" smtClean="0"/>
              <a:t>printed side by side can </a:t>
            </a:r>
            <a:br>
              <a:rPr lang="en-US" altLang="en-US" dirty="0" smtClean="0"/>
            </a:br>
            <a:r>
              <a:rPr lang="en-US" altLang="en-US" dirty="0" smtClean="0"/>
              <a:t>cause visual vibration </a:t>
            </a:r>
            <a:br>
              <a:rPr lang="en-US" altLang="en-US" dirty="0" smtClean="0"/>
            </a:br>
            <a:r>
              <a:rPr lang="en-US" altLang="en-US" dirty="0" smtClean="0"/>
              <a:t>making them a less than </a:t>
            </a:r>
            <a:br>
              <a:rPr lang="en-US" altLang="en-US" dirty="0" smtClean="0"/>
            </a:br>
            <a:r>
              <a:rPr lang="en-US" altLang="en-US" dirty="0" smtClean="0"/>
              <a:t>desirable combination. </a:t>
            </a:r>
            <a:endParaRPr lang="en-US" altLang="en-US" dirty="0" smtClean="0"/>
          </a:p>
          <a:p>
            <a:pPr eaLnBrk="1" hangingPunct="1"/>
            <a:endParaRPr lang="en-US" altLang="en-US" dirty="0" smtClean="0"/>
          </a:p>
          <a:p>
            <a:pPr eaLnBrk="1" hangingPunct="1"/>
            <a:r>
              <a:rPr lang="en-US" altLang="en-US" dirty="0" smtClean="0"/>
              <a:t>However, separate them on </a:t>
            </a:r>
            <a:r>
              <a:rPr lang="en-US" altLang="en-US" dirty="0" smtClean="0"/>
              <a:t>the </a:t>
            </a:r>
            <a:r>
              <a:rPr lang="en-US" altLang="en-US" dirty="0" smtClean="0"/>
              <a:t>page with other </a:t>
            </a:r>
            <a:r>
              <a:rPr lang="en-US" altLang="en-US" dirty="0" err="1" smtClean="0"/>
              <a:t>colours</a:t>
            </a:r>
            <a:r>
              <a:rPr lang="en-US" altLang="en-US" dirty="0" smtClean="0"/>
              <a:t> and they can work together. </a:t>
            </a:r>
          </a:p>
        </p:txBody>
      </p:sp>
      <p:pic>
        <p:nvPicPr>
          <p:cNvPr id="17413" name="Picture 4" descr="aacolorharmon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583" y="2426676"/>
            <a:ext cx="2407139" cy="180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3224254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ltLang="en-US" dirty="0"/>
              <a:t>Complementary</a:t>
            </a:r>
            <a:r>
              <a:rPr lang="en-US" altLang="en-US" sz="4000" dirty="0"/>
              <a:t> </a:t>
            </a:r>
            <a:r>
              <a:rPr lang="en-US" altLang="en-US" dirty="0" err="1"/>
              <a:t>Colour</a:t>
            </a:r>
            <a:r>
              <a:rPr lang="en-US" altLang="en-US" sz="4000" dirty="0"/>
              <a:t> </a:t>
            </a:r>
            <a:r>
              <a:rPr lang="en-GB" altLang="en-US" dirty="0"/>
              <a:t>Scheme</a:t>
            </a:r>
            <a:endParaRPr lang="en-GB" altLang="en-US" dirty="0" smtClean="0"/>
          </a:p>
        </p:txBody>
      </p:sp>
      <p:pic>
        <p:nvPicPr>
          <p:cNvPr id="18436"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210051" y="2631832"/>
            <a:ext cx="7981949" cy="3228975"/>
          </a:xfrm>
          <a:noFill/>
        </p:spPr>
      </p:pic>
      <p:sp>
        <p:nvSpPr>
          <p:cNvPr id="18437" name="Rectangle 5"/>
          <p:cNvSpPr>
            <a:spLocks noChangeArrowheads="1"/>
          </p:cNvSpPr>
          <p:nvPr/>
        </p:nvSpPr>
        <p:spPr bwMode="auto">
          <a:xfrm>
            <a:off x="851877" y="1969478"/>
            <a:ext cx="23181733"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lnSpc>
                <a:spcPct val="80000"/>
              </a:lnSpc>
              <a:spcBef>
                <a:spcPct val="20000"/>
              </a:spcBef>
              <a:buClr>
                <a:schemeClr val="accent1"/>
              </a:buClr>
              <a:buSzPct val="100000"/>
              <a:buFont typeface="Wingdings" panose="05000000000000000000" pitchFamily="2" charset="2"/>
              <a:buChar char="§"/>
            </a:pPr>
            <a:r>
              <a:rPr lang="en-US" altLang="en-US" sz="2000" dirty="0">
                <a:solidFill>
                  <a:schemeClr val="tx1">
                    <a:lumMod val="75000"/>
                    <a:lumOff val="25000"/>
                  </a:schemeClr>
                </a:solidFill>
                <a:latin typeface="+mn-lt"/>
              </a:rPr>
              <a:t>  By using </a:t>
            </a:r>
            <a:r>
              <a:rPr lang="en-US" altLang="en-US" sz="2000" dirty="0" err="1">
                <a:solidFill>
                  <a:schemeClr val="tx1">
                    <a:lumMod val="75000"/>
                    <a:lumOff val="25000"/>
                  </a:schemeClr>
                </a:solidFill>
                <a:latin typeface="+mn-lt"/>
              </a:rPr>
              <a:t>colours</a:t>
            </a:r>
            <a:r>
              <a:rPr lang="en-US" altLang="en-US" sz="2000" dirty="0">
                <a:solidFill>
                  <a:schemeClr val="tx1">
                    <a:lumMod val="75000"/>
                    <a:lumOff val="25000"/>
                  </a:schemeClr>
                </a:solidFill>
                <a:latin typeface="+mn-lt"/>
              </a:rPr>
              <a:t> that are opposite one another, </a:t>
            </a:r>
            <a:r>
              <a:rPr lang="en-US" altLang="en-US" sz="2000" dirty="0" smtClean="0">
                <a:solidFill>
                  <a:schemeClr val="tx1">
                    <a:lumMod val="75000"/>
                    <a:lumOff val="25000"/>
                  </a:schemeClr>
                </a:solidFill>
                <a:latin typeface="+mn-lt"/>
              </a:rPr>
              <a:t> </a:t>
            </a:r>
            <a:r>
              <a:rPr lang="en-US" altLang="en-US" sz="2000" dirty="0">
                <a:solidFill>
                  <a:schemeClr val="tx1">
                    <a:lumMod val="75000"/>
                    <a:lumOff val="25000"/>
                  </a:schemeClr>
                </a:solidFill>
                <a:latin typeface="+mn-lt"/>
              </a:rPr>
              <a:t>you create </a:t>
            </a:r>
            <a:r>
              <a:rPr lang="en-US" altLang="en-US" sz="2000" dirty="0" err="1">
                <a:solidFill>
                  <a:schemeClr val="tx1">
                    <a:lumMod val="75000"/>
                    <a:lumOff val="25000"/>
                  </a:schemeClr>
                </a:solidFill>
                <a:latin typeface="+mn-lt"/>
              </a:rPr>
              <a:t>colour</a:t>
            </a:r>
            <a:r>
              <a:rPr lang="en-US" altLang="en-US" sz="2000" dirty="0">
                <a:solidFill>
                  <a:schemeClr val="tx1">
                    <a:lumMod val="75000"/>
                    <a:lumOff val="25000"/>
                  </a:schemeClr>
                </a:solidFill>
                <a:latin typeface="+mn-lt"/>
              </a:rPr>
              <a:t> schemes that have high contrast </a:t>
            </a:r>
            <a:br>
              <a:rPr lang="en-US" altLang="en-US" sz="2000" dirty="0">
                <a:solidFill>
                  <a:schemeClr val="tx1">
                    <a:lumMod val="75000"/>
                    <a:lumOff val="25000"/>
                  </a:schemeClr>
                </a:solidFill>
                <a:latin typeface="+mn-lt"/>
              </a:rPr>
            </a:br>
            <a:r>
              <a:rPr lang="en-US" altLang="en-US" sz="2000" dirty="0">
                <a:solidFill>
                  <a:schemeClr val="tx1">
                    <a:lumMod val="75000"/>
                    <a:lumOff val="25000"/>
                  </a:schemeClr>
                </a:solidFill>
                <a:latin typeface="+mn-lt"/>
              </a:rPr>
              <a:t>   and so are brighter and more vivid.</a:t>
            </a:r>
          </a:p>
          <a:p>
            <a:pPr marL="342900" indent="-342900" eaLnBrk="1" hangingPunct="1">
              <a:lnSpc>
                <a:spcPct val="80000"/>
              </a:lnSpc>
              <a:spcBef>
                <a:spcPct val="20000"/>
              </a:spcBef>
              <a:buClr>
                <a:schemeClr val="accent1"/>
              </a:buClr>
              <a:buSzPct val="100000"/>
              <a:buFont typeface="Arial" panose="020B0604020202020204" pitchFamily="34" charset="0"/>
              <a:buChar char="•"/>
            </a:pPr>
            <a:r>
              <a:rPr lang="en-US" altLang="en-US" sz="2000" dirty="0">
                <a:solidFill>
                  <a:schemeClr val="tx1">
                    <a:lumMod val="75000"/>
                    <a:lumOff val="25000"/>
                  </a:schemeClr>
                </a:solidFill>
                <a:latin typeface="+mn-lt"/>
              </a:rPr>
              <a:t> </a:t>
            </a:r>
            <a:r>
              <a:rPr lang="en-US" altLang="en-US" sz="2000" dirty="0" smtClean="0">
                <a:solidFill>
                  <a:schemeClr val="tx1">
                    <a:lumMod val="75000"/>
                    <a:lumOff val="25000"/>
                  </a:schemeClr>
                </a:solidFill>
                <a:latin typeface="+mn-lt"/>
              </a:rPr>
              <a:t> Some </a:t>
            </a:r>
            <a:r>
              <a:rPr lang="en-US" altLang="en-US" sz="2000" dirty="0">
                <a:solidFill>
                  <a:schemeClr val="tx1">
                    <a:lumMod val="75000"/>
                    <a:lumOff val="25000"/>
                  </a:schemeClr>
                </a:solidFill>
                <a:latin typeface="+mn-lt"/>
              </a:rPr>
              <a:t>contrasting </a:t>
            </a:r>
            <a:r>
              <a:rPr lang="en-US" altLang="en-US" sz="2000" dirty="0" err="1">
                <a:solidFill>
                  <a:schemeClr val="tx1">
                    <a:lumMod val="75000"/>
                    <a:lumOff val="25000"/>
                  </a:schemeClr>
                </a:solidFill>
                <a:latin typeface="+mn-lt"/>
              </a:rPr>
              <a:t>colours</a:t>
            </a:r>
            <a:r>
              <a:rPr lang="en-US" altLang="en-US" sz="2000" dirty="0">
                <a:solidFill>
                  <a:schemeClr val="tx1">
                    <a:lumMod val="75000"/>
                    <a:lumOff val="25000"/>
                  </a:schemeClr>
                </a:solidFill>
                <a:latin typeface="+mn-lt"/>
              </a:rPr>
              <a:t> are: </a:t>
            </a:r>
            <a:endParaRPr lang="en-US" altLang="en-US" sz="2000" dirty="0" smtClean="0">
              <a:solidFill>
                <a:schemeClr val="tx1">
                  <a:lumMod val="75000"/>
                  <a:lumOff val="25000"/>
                </a:schemeClr>
              </a:solidFill>
              <a:latin typeface="+mn-lt"/>
            </a:endParaRPr>
          </a:p>
          <a:p>
            <a:pPr marL="1085850" lvl="1" indent="-342900" eaLnBrk="1" hangingPunct="1">
              <a:lnSpc>
                <a:spcPct val="80000"/>
              </a:lnSpc>
              <a:spcBef>
                <a:spcPct val="20000"/>
              </a:spcBef>
              <a:buClr>
                <a:schemeClr val="accent1"/>
              </a:buClr>
              <a:buSzPct val="100000"/>
              <a:buFont typeface="Arial" panose="020B0604020202020204" pitchFamily="34" charset="0"/>
              <a:buChar char="•"/>
            </a:pPr>
            <a:r>
              <a:rPr lang="en-US" altLang="en-US" sz="2000" dirty="0" smtClean="0">
                <a:solidFill>
                  <a:schemeClr val="tx1">
                    <a:lumMod val="75000"/>
                    <a:lumOff val="25000"/>
                  </a:schemeClr>
                </a:solidFill>
                <a:latin typeface="+mn-lt"/>
              </a:rPr>
              <a:t>   </a:t>
            </a:r>
            <a:r>
              <a:rPr lang="en-US" altLang="en-US" sz="2000" dirty="0">
                <a:solidFill>
                  <a:schemeClr val="tx1">
                    <a:lumMod val="75000"/>
                    <a:lumOff val="25000"/>
                  </a:schemeClr>
                </a:solidFill>
                <a:latin typeface="+mn-lt"/>
              </a:rPr>
              <a:t>red and green or </a:t>
            </a:r>
            <a:endParaRPr lang="en-US" altLang="en-US" sz="2000" dirty="0" smtClean="0">
              <a:solidFill>
                <a:schemeClr val="tx1">
                  <a:lumMod val="75000"/>
                  <a:lumOff val="25000"/>
                </a:schemeClr>
              </a:solidFill>
              <a:latin typeface="+mn-lt"/>
            </a:endParaRPr>
          </a:p>
          <a:p>
            <a:pPr marL="1085850" lvl="1" indent="-342900" eaLnBrk="1" hangingPunct="1">
              <a:lnSpc>
                <a:spcPct val="80000"/>
              </a:lnSpc>
              <a:spcBef>
                <a:spcPct val="20000"/>
              </a:spcBef>
              <a:buClr>
                <a:schemeClr val="accent1"/>
              </a:buClr>
              <a:buSzPct val="100000"/>
              <a:buFont typeface="Arial" panose="020B0604020202020204" pitchFamily="34" charset="0"/>
              <a:buChar char="•"/>
            </a:pPr>
            <a:r>
              <a:rPr lang="en-US" altLang="en-US" sz="2000" dirty="0" smtClean="0">
                <a:solidFill>
                  <a:schemeClr val="tx1">
                    <a:lumMod val="75000"/>
                    <a:lumOff val="25000"/>
                  </a:schemeClr>
                </a:solidFill>
                <a:latin typeface="+mn-lt"/>
              </a:rPr>
              <a:t>   </a:t>
            </a:r>
            <a:r>
              <a:rPr lang="en-US" altLang="en-US" sz="2000" dirty="0">
                <a:solidFill>
                  <a:schemeClr val="tx1">
                    <a:lumMod val="75000"/>
                    <a:lumOff val="25000"/>
                  </a:schemeClr>
                </a:solidFill>
                <a:latin typeface="+mn-lt"/>
              </a:rPr>
              <a:t>blue and orange.</a:t>
            </a:r>
          </a:p>
        </p:txBody>
      </p:sp>
      <p:sp>
        <p:nvSpPr>
          <p:cNvPr id="2" name="Slide Number Placeholder 1"/>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546160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dirty="0"/>
              <a:t>Complementary</a:t>
            </a:r>
            <a:r>
              <a:rPr lang="en-US" altLang="en-US" sz="4000" dirty="0"/>
              <a:t> </a:t>
            </a:r>
            <a:r>
              <a:rPr lang="en-US" altLang="en-US" dirty="0" err="1"/>
              <a:t>Colour</a:t>
            </a:r>
            <a:r>
              <a:rPr lang="en-US" altLang="en-US" sz="4000" dirty="0"/>
              <a:t> </a:t>
            </a:r>
            <a:r>
              <a:rPr lang="en-GB" altLang="en-US" dirty="0"/>
              <a:t>Scheme</a:t>
            </a:r>
            <a:endParaRPr lang="en-GB" altLang="en-US" dirty="0" smtClean="0"/>
          </a:p>
        </p:txBody>
      </p:sp>
      <p:sp>
        <p:nvSpPr>
          <p:cNvPr id="19460" name="Rectangle 3"/>
          <p:cNvSpPr>
            <a:spLocks noGrp="1" noChangeArrowheads="1"/>
          </p:cNvSpPr>
          <p:nvPr>
            <p:ph type="body" idx="1"/>
          </p:nvPr>
        </p:nvSpPr>
        <p:spPr>
          <a:xfrm>
            <a:off x="1016000" y="1981200"/>
            <a:ext cx="10363200" cy="4114800"/>
          </a:xfrm>
        </p:spPr>
        <p:txBody>
          <a:bodyPr/>
          <a:lstStyle/>
          <a:p>
            <a:pPr eaLnBrk="1" hangingPunct="1"/>
            <a:r>
              <a:rPr lang="en-GB" altLang="en-US" smtClean="0"/>
              <a:t>The violet of this logo is used throughout the site, and is balanced by the use of a neutral yellow.</a:t>
            </a:r>
          </a:p>
        </p:txBody>
      </p:sp>
      <p:pic>
        <p:nvPicPr>
          <p:cNvPr id="1946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816" y="2402253"/>
            <a:ext cx="7010400" cy="397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2096428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en-US" dirty="0"/>
              <a:t>Common</a:t>
            </a:r>
            <a:r>
              <a:rPr lang="en-GB" altLang="en-US" sz="4000" dirty="0" smtClean="0"/>
              <a:t> </a:t>
            </a:r>
            <a:r>
              <a:rPr lang="en-GB" altLang="en-US" dirty="0"/>
              <a:t>Complementary</a:t>
            </a:r>
            <a:r>
              <a:rPr lang="en-GB" altLang="en-US" sz="4000" dirty="0" smtClean="0"/>
              <a:t> </a:t>
            </a:r>
            <a:r>
              <a:rPr lang="en-GB" altLang="en-US" dirty="0"/>
              <a:t>Pitfalls</a:t>
            </a:r>
          </a:p>
        </p:txBody>
      </p:sp>
      <p:sp>
        <p:nvSpPr>
          <p:cNvPr id="20484" name="Rectangle 5"/>
          <p:cNvSpPr>
            <a:spLocks noGrp="1" noChangeArrowheads="1"/>
          </p:cNvSpPr>
          <p:nvPr>
            <p:ph type="body" idx="1"/>
          </p:nvPr>
        </p:nvSpPr>
        <p:spPr>
          <a:xfrm>
            <a:off x="977900" y="1899138"/>
            <a:ext cx="10299700" cy="4114800"/>
          </a:xfrm>
        </p:spPr>
        <p:txBody>
          <a:bodyPr/>
          <a:lstStyle/>
          <a:p>
            <a:pPr eaLnBrk="1" hangingPunct="1"/>
            <a:r>
              <a:rPr lang="en-GB" altLang="en-US" dirty="0" smtClean="0"/>
              <a:t>Since complementary colours are so different from each other in so many ways, they can cause an effect known as </a:t>
            </a:r>
            <a:r>
              <a:rPr lang="en-GB" altLang="en-US" b="1" dirty="0" smtClean="0"/>
              <a:t>simultaneous contrast </a:t>
            </a:r>
            <a:r>
              <a:rPr lang="en-GB" altLang="en-US" dirty="0" smtClean="0"/>
              <a:t>when placed together: </a:t>
            </a:r>
          </a:p>
          <a:p>
            <a:pPr lvl="1" eaLnBrk="1" hangingPunct="1"/>
            <a:r>
              <a:rPr lang="en-GB" altLang="en-US" sz="2000" dirty="0" smtClean="0"/>
              <a:t>Each colour makes the other appear more vibrant and dominant. This effect is actually what makes complementary colour schemes so successful at moving visitors’ eyes around a composition. </a:t>
            </a:r>
          </a:p>
          <a:p>
            <a:pPr lvl="1" eaLnBrk="1" hangingPunct="1"/>
            <a:r>
              <a:rPr lang="en-GB" altLang="en-US" sz="2000" dirty="0" smtClean="0"/>
              <a:t>However, it can be horribly painful when complementary colours are used in a foreground–background relationship. </a:t>
            </a:r>
          </a:p>
        </p:txBody>
      </p:sp>
      <p:pic>
        <p:nvPicPr>
          <p:cNvPr id="204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723" y="3804138"/>
            <a:ext cx="236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1011483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GB" altLang="en-US" dirty="0"/>
              <a:t>Common</a:t>
            </a:r>
            <a:r>
              <a:rPr lang="en-GB" altLang="en-US" sz="4000" dirty="0"/>
              <a:t> </a:t>
            </a:r>
            <a:r>
              <a:rPr lang="en-GB" altLang="en-US" dirty="0"/>
              <a:t>Complementary</a:t>
            </a:r>
            <a:r>
              <a:rPr lang="en-GB" altLang="en-US" sz="4000" dirty="0"/>
              <a:t> </a:t>
            </a:r>
            <a:r>
              <a:rPr lang="en-GB" altLang="en-US" dirty="0"/>
              <a:t>Pitfalls</a:t>
            </a:r>
            <a:endParaRPr lang="en-GB" altLang="en-US" dirty="0"/>
          </a:p>
        </p:txBody>
      </p:sp>
      <p:sp>
        <p:nvSpPr>
          <p:cNvPr id="21508" name="Rectangle 3"/>
          <p:cNvSpPr>
            <a:spLocks noGrp="1" noChangeArrowheads="1"/>
          </p:cNvSpPr>
          <p:nvPr>
            <p:ph type="body" idx="1"/>
          </p:nvPr>
        </p:nvSpPr>
        <p:spPr>
          <a:xfrm>
            <a:off x="812800" y="2057400"/>
            <a:ext cx="10871200" cy="4114800"/>
          </a:xfrm>
        </p:spPr>
        <p:txBody>
          <a:bodyPr/>
          <a:lstStyle/>
          <a:p>
            <a:pPr eaLnBrk="1" hangingPunct="1"/>
            <a:r>
              <a:rPr lang="en-GB" altLang="en-US" smtClean="0"/>
              <a:t>Another common pitfall is to choose colours that are not quite directly opposite one another on the colour wheel, yet are not close enough to be analogous colours. </a:t>
            </a:r>
          </a:p>
          <a:p>
            <a:pPr eaLnBrk="1" hangingPunct="1"/>
            <a:r>
              <a:rPr lang="en-GB" altLang="en-US" smtClean="0"/>
              <a:t>These combinations are known as </a:t>
            </a:r>
            <a:r>
              <a:rPr lang="en-GB" altLang="en-US" b="1" smtClean="0"/>
              <a:t>discordants </a:t>
            </a:r>
            <a:r>
              <a:rPr lang="en-GB" altLang="en-US" smtClean="0"/>
              <a:t>because the colours will often clash with one another, causing viewers to feel discord. </a:t>
            </a:r>
          </a:p>
        </p:txBody>
      </p:sp>
      <p:sp>
        <p:nvSpPr>
          <p:cNvPr id="2" name="Slide Number Placeholder 1"/>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282120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9877" y="2819400"/>
            <a:ext cx="5164667" cy="345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p:txBody>
          <a:bodyPr>
            <a:normAutofit/>
          </a:bodyPr>
          <a:lstStyle/>
          <a:p>
            <a:pPr eaLnBrk="1" hangingPunct="1"/>
            <a:r>
              <a:rPr lang="en-US" altLang="en-US" dirty="0" err="1" smtClean="0"/>
              <a:t>Colour</a:t>
            </a:r>
            <a:r>
              <a:rPr lang="en-US" altLang="en-US" sz="6000" dirty="0" smtClean="0"/>
              <a:t> </a:t>
            </a:r>
            <a:r>
              <a:rPr lang="en-US" altLang="en-US" dirty="0" smtClean="0"/>
              <a:t>Theory</a:t>
            </a:r>
          </a:p>
        </p:txBody>
      </p:sp>
      <p:sp>
        <p:nvSpPr>
          <p:cNvPr id="4101" name="Rectangle 3"/>
          <p:cNvSpPr>
            <a:spLocks noGrp="1" noChangeArrowheads="1"/>
          </p:cNvSpPr>
          <p:nvPr>
            <p:ph type="body" idx="1"/>
          </p:nvPr>
        </p:nvSpPr>
        <p:spPr>
          <a:xfrm>
            <a:off x="973016" y="1910861"/>
            <a:ext cx="10566400" cy="4114800"/>
          </a:xfrm>
        </p:spPr>
        <p:txBody>
          <a:bodyPr>
            <a:normAutofit/>
          </a:bodyPr>
          <a:lstStyle/>
          <a:p>
            <a:pPr eaLnBrk="1" hangingPunct="1"/>
            <a:r>
              <a:rPr lang="en-US" altLang="en-US" dirty="0" smtClean="0"/>
              <a:t>Understanding </a:t>
            </a:r>
            <a:r>
              <a:rPr lang="en-US" altLang="en-US" dirty="0" err="1" smtClean="0"/>
              <a:t>colour</a:t>
            </a:r>
            <a:r>
              <a:rPr lang="en-US" altLang="en-US" dirty="0" smtClean="0"/>
              <a:t> theory will help you to understand how </a:t>
            </a:r>
            <a:r>
              <a:rPr lang="en-US" altLang="en-US" dirty="0" err="1" smtClean="0"/>
              <a:t>colour</a:t>
            </a:r>
            <a:r>
              <a:rPr lang="en-US" altLang="en-US" dirty="0" smtClean="0"/>
              <a:t> works on Web pages. </a:t>
            </a:r>
          </a:p>
          <a:p>
            <a:pPr eaLnBrk="1" hangingPunct="1"/>
            <a:r>
              <a:rPr lang="en-US" altLang="en-US" dirty="0" smtClean="0"/>
              <a:t>And one of the first places to start learning </a:t>
            </a:r>
            <a:r>
              <a:rPr lang="en-US" altLang="en-US" dirty="0" err="1" smtClean="0"/>
              <a:t>colour</a:t>
            </a:r>
            <a:r>
              <a:rPr lang="en-US" altLang="en-US" dirty="0" smtClean="0"/>
              <a:t> theory is with the </a:t>
            </a:r>
            <a:r>
              <a:rPr lang="en-US" altLang="en-US" dirty="0" err="1" smtClean="0"/>
              <a:t>colour</a:t>
            </a:r>
            <a:r>
              <a:rPr lang="en-US" altLang="en-US" dirty="0" smtClean="0"/>
              <a:t> wheel. </a:t>
            </a:r>
          </a:p>
          <a:p>
            <a:pPr eaLnBrk="1" hangingPunct="1"/>
            <a:r>
              <a:rPr lang="en-US" altLang="en-US" dirty="0" smtClean="0"/>
              <a:t>Sir Isaac Newton first put </a:t>
            </a:r>
            <a:r>
              <a:rPr lang="en-US" altLang="en-US" dirty="0" smtClean="0"/>
              <a:t>together </a:t>
            </a:r>
            <a:r>
              <a:rPr lang="en-US" altLang="en-US" dirty="0" smtClean="0"/>
              <a:t>a circular diagram </a:t>
            </a:r>
            <a:br>
              <a:rPr lang="en-US" altLang="en-US" dirty="0" smtClean="0"/>
            </a:br>
            <a:r>
              <a:rPr lang="en-US" altLang="en-US" dirty="0" smtClean="0"/>
              <a:t>of </a:t>
            </a:r>
            <a:r>
              <a:rPr lang="en-US" altLang="en-US" dirty="0" err="1" smtClean="0"/>
              <a:t>colours</a:t>
            </a:r>
            <a:r>
              <a:rPr lang="en-US" altLang="en-US" dirty="0" smtClean="0"/>
              <a:t> in 1666. </a:t>
            </a:r>
          </a:p>
          <a:p>
            <a:pPr eaLnBrk="1" hangingPunct="1"/>
            <a:r>
              <a:rPr lang="en-US" altLang="en-US" dirty="0" smtClean="0"/>
              <a:t>This </a:t>
            </a:r>
            <a:r>
              <a:rPr lang="en-US" altLang="en-US" dirty="0" err="1" smtClean="0"/>
              <a:t>colour</a:t>
            </a:r>
            <a:r>
              <a:rPr lang="en-US" altLang="en-US" dirty="0" smtClean="0"/>
              <a:t> wheel allows </a:t>
            </a:r>
            <a:r>
              <a:rPr lang="en-US" altLang="en-US" dirty="0" smtClean="0"/>
              <a:t>you </a:t>
            </a:r>
            <a:r>
              <a:rPr lang="en-US" altLang="en-US" dirty="0" smtClean="0"/>
              <a:t>to see groupings of </a:t>
            </a:r>
            <a:br>
              <a:rPr lang="en-US" altLang="en-US" dirty="0" smtClean="0"/>
            </a:br>
            <a:r>
              <a:rPr lang="en-US" altLang="en-US" dirty="0" err="1" smtClean="0"/>
              <a:t>colours</a:t>
            </a:r>
            <a:r>
              <a:rPr lang="en-US" altLang="en-US" dirty="0" smtClean="0"/>
              <a:t> that are </a:t>
            </a:r>
            <a:r>
              <a:rPr lang="en-US" altLang="en-US" dirty="0" err="1" smtClean="0"/>
              <a:t>harmonius</a:t>
            </a:r>
            <a:r>
              <a:rPr lang="en-US" altLang="en-US" dirty="0" smtClean="0"/>
              <a:t> together </a:t>
            </a:r>
            <a:r>
              <a:rPr lang="en-US" altLang="en-US" dirty="0" smtClean="0"/>
              <a:t>and other </a:t>
            </a:r>
            <a:r>
              <a:rPr lang="en-US" altLang="en-US" dirty="0" smtClean="0"/>
              <a:t/>
            </a:r>
            <a:br>
              <a:rPr lang="en-US" altLang="en-US" dirty="0" smtClean="0"/>
            </a:br>
            <a:r>
              <a:rPr lang="en-US" altLang="en-US" dirty="0" err="1" smtClean="0"/>
              <a:t>colours</a:t>
            </a:r>
            <a:r>
              <a:rPr lang="en-US" altLang="en-US" dirty="0" smtClean="0"/>
              <a:t> that </a:t>
            </a:r>
            <a:r>
              <a:rPr lang="en-US" altLang="en-US" dirty="0" smtClean="0"/>
              <a:t>might clash. </a:t>
            </a:r>
          </a:p>
        </p:txBody>
      </p:sp>
      <p:sp>
        <p:nvSpPr>
          <p:cNvPr id="410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4103"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4104"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4105" name="Rectangle 7"/>
          <p:cNvSpPr>
            <a:spLocks noChangeArrowheads="1"/>
          </p:cNvSpPr>
          <p:nvPr/>
        </p:nvSpPr>
        <p:spPr bwMode="auto">
          <a:xfrm>
            <a:off x="0" y="3244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4106" name="Rectangle 8"/>
          <p:cNvSpPr>
            <a:spLocks noChangeArrowheads="1"/>
          </p:cNvSpPr>
          <p:nvPr/>
        </p:nvSpPr>
        <p:spPr bwMode="auto">
          <a:xfrm>
            <a:off x="0" y="3244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2" name="Slide Number Placeholder 1"/>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465592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812800" y="609600"/>
            <a:ext cx="11379200" cy="1143000"/>
          </a:xfrm>
        </p:spPr>
        <p:txBody>
          <a:bodyPr/>
          <a:lstStyle/>
          <a:p>
            <a:pPr eaLnBrk="1" hangingPunct="1"/>
            <a:r>
              <a:rPr lang="en-US" altLang="en-US" dirty="0"/>
              <a:t>Triad</a:t>
            </a:r>
            <a:r>
              <a:rPr lang="en-US" altLang="en-US" sz="4000" dirty="0" smtClean="0"/>
              <a:t> </a:t>
            </a:r>
            <a:r>
              <a:rPr lang="en-US" altLang="en-US" dirty="0" err="1"/>
              <a:t>Colour</a:t>
            </a:r>
            <a:r>
              <a:rPr lang="en-US" altLang="en-US" sz="4000" dirty="0" smtClean="0"/>
              <a:t> </a:t>
            </a:r>
            <a:r>
              <a:rPr lang="en-GB" altLang="en-US" dirty="0"/>
              <a:t>Scheme</a:t>
            </a:r>
            <a:endParaRPr lang="en-US" altLang="en-US" dirty="0"/>
          </a:p>
        </p:txBody>
      </p:sp>
      <p:sp>
        <p:nvSpPr>
          <p:cNvPr id="22532" name="Rectangle 3"/>
          <p:cNvSpPr>
            <a:spLocks noGrp="1" noChangeArrowheads="1"/>
          </p:cNvSpPr>
          <p:nvPr>
            <p:ph type="body" idx="1"/>
          </p:nvPr>
        </p:nvSpPr>
        <p:spPr>
          <a:xfrm>
            <a:off x="711200" y="1981201"/>
            <a:ext cx="11277600" cy="4525963"/>
          </a:xfrm>
        </p:spPr>
        <p:txBody>
          <a:bodyPr/>
          <a:lstStyle/>
          <a:p>
            <a:pPr eaLnBrk="1" hangingPunct="1"/>
            <a:r>
              <a:rPr lang="en-US" altLang="en-US" dirty="0" smtClean="0"/>
              <a:t>By placing an equilateral triangle on the </a:t>
            </a:r>
            <a:r>
              <a:rPr lang="en-US" altLang="en-US" dirty="0" err="1" smtClean="0"/>
              <a:t>colour</a:t>
            </a:r>
            <a:r>
              <a:rPr lang="en-US" altLang="en-US" dirty="0" smtClean="0"/>
              <a:t> wheel, you can create </a:t>
            </a:r>
            <a:r>
              <a:rPr lang="en-US" altLang="en-US" dirty="0" err="1" smtClean="0"/>
              <a:t>colour</a:t>
            </a:r>
            <a:r>
              <a:rPr lang="en-US" altLang="en-US" dirty="0" smtClean="0"/>
              <a:t> schemes that have a lot of life to them. </a:t>
            </a:r>
          </a:p>
          <a:p>
            <a:pPr eaLnBrk="1" hangingPunct="1"/>
            <a:r>
              <a:rPr lang="en-US" altLang="en-US" dirty="0" smtClean="0"/>
              <a:t>The most basic </a:t>
            </a:r>
            <a:r>
              <a:rPr lang="en-US" altLang="en-US" dirty="0" err="1" smtClean="0"/>
              <a:t>colour</a:t>
            </a:r>
            <a:r>
              <a:rPr lang="en-US" altLang="en-US" dirty="0" smtClean="0"/>
              <a:t> triad is the three primary </a:t>
            </a:r>
            <a:r>
              <a:rPr lang="en-US" altLang="en-US" dirty="0" err="1" smtClean="0"/>
              <a:t>colours</a:t>
            </a:r>
            <a:r>
              <a:rPr lang="en-US" altLang="en-US" dirty="0" smtClean="0"/>
              <a:t>: red, yellow, and blue. </a:t>
            </a:r>
          </a:p>
          <a:p>
            <a:pPr eaLnBrk="1" hangingPunct="1"/>
            <a:r>
              <a:rPr lang="en-US" altLang="en-US" dirty="0" smtClean="0"/>
              <a:t>But others are: green, purple and orange, or yellow-orange, blue-green, and red-purple.</a:t>
            </a:r>
            <a:r>
              <a:rPr lang="en-US" altLang="en-US" sz="3600" dirty="0" smtClean="0"/>
              <a:t> </a:t>
            </a: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247" y="4108940"/>
            <a:ext cx="5446184"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812116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a:bodyPr>
          <a:lstStyle/>
          <a:p>
            <a:pPr eaLnBrk="1" hangingPunct="1"/>
            <a:r>
              <a:rPr lang="en-US" altLang="en-US" dirty="0" err="1"/>
              <a:t>Colour</a:t>
            </a:r>
            <a:r>
              <a:rPr lang="en-US" altLang="en-US" dirty="0"/>
              <a:t> Symbolism </a:t>
            </a:r>
          </a:p>
        </p:txBody>
      </p:sp>
      <p:sp>
        <p:nvSpPr>
          <p:cNvPr id="23556" name="Rectangle 3"/>
          <p:cNvSpPr>
            <a:spLocks noGrp="1" noChangeArrowheads="1"/>
          </p:cNvSpPr>
          <p:nvPr>
            <p:ph type="body" idx="1"/>
          </p:nvPr>
        </p:nvSpPr>
        <p:spPr>
          <a:xfrm>
            <a:off x="965200" y="1858108"/>
            <a:ext cx="11074400" cy="4114800"/>
          </a:xfrm>
        </p:spPr>
        <p:txBody>
          <a:bodyPr/>
          <a:lstStyle/>
          <a:p>
            <a:pPr eaLnBrk="1" hangingPunct="1">
              <a:lnSpc>
                <a:spcPct val="90000"/>
              </a:lnSpc>
            </a:pPr>
            <a:r>
              <a:rPr lang="en-US" altLang="en-US" sz="2000" dirty="0" smtClean="0"/>
              <a:t>When choosing the </a:t>
            </a:r>
            <a:r>
              <a:rPr lang="en-US" altLang="en-US" sz="2000" dirty="0" err="1" smtClean="0"/>
              <a:t>colours</a:t>
            </a:r>
            <a:r>
              <a:rPr lang="en-US" altLang="en-US" sz="2000" dirty="0" smtClean="0"/>
              <a:t> for your site, you need to first (as always) think of your audience. </a:t>
            </a:r>
          </a:p>
          <a:p>
            <a:pPr lvl="1"/>
            <a:r>
              <a:rPr lang="en-US" altLang="en-US" sz="1800" dirty="0" smtClean="0"/>
              <a:t>Is it a global audience? </a:t>
            </a:r>
          </a:p>
          <a:p>
            <a:pPr lvl="1"/>
            <a:r>
              <a:rPr lang="en-US" altLang="en-US" sz="1800" dirty="0" smtClean="0"/>
              <a:t>Is it primarily Western? Eastern? </a:t>
            </a:r>
          </a:p>
          <a:p>
            <a:pPr lvl="1"/>
            <a:r>
              <a:rPr lang="en-US" altLang="en-US" sz="1800" dirty="0" smtClean="0"/>
              <a:t>Are they older? Younger? </a:t>
            </a:r>
          </a:p>
          <a:p>
            <a:pPr lvl="1"/>
            <a:r>
              <a:rPr lang="en-US" altLang="en-US" sz="1800" dirty="0" smtClean="0"/>
              <a:t>Male? Female? </a:t>
            </a:r>
          </a:p>
          <a:p>
            <a:pPr lvl="1"/>
            <a:r>
              <a:rPr lang="en-US" altLang="en-US" sz="1800" dirty="0" smtClean="0"/>
              <a:t>All of these things, and more can affect the </a:t>
            </a:r>
            <a:r>
              <a:rPr lang="en-US" altLang="en-US" sz="1800" dirty="0" err="1" smtClean="0"/>
              <a:t>colour</a:t>
            </a:r>
            <a:r>
              <a:rPr lang="en-US" altLang="en-US" sz="1800" dirty="0" smtClean="0"/>
              <a:t> choices for your site. </a:t>
            </a:r>
          </a:p>
          <a:p>
            <a:pPr eaLnBrk="1" hangingPunct="1">
              <a:lnSpc>
                <a:spcPct val="90000"/>
              </a:lnSpc>
            </a:pPr>
            <a:endParaRPr lang="en-US" altLang="en-US" sz="2000" dirty="0" smtClean="0"/>
          </a:p>
          <a:p>
            <a:pPr eaLnBrk="1" hangingPunct="1">
              <a:lnSpc>
                <a:spcPct val="90000"/>
              </a:lnSpc>
            </a:pPr>
            <a:r>
              <a:rPr lang="en-US" altLang="en-US" sz="2000" dirty="0" smtClean="0"/>
              <a:t>http://webdesign.about.com/od/color/a/bl_colorculture.htm</a:t>
            </a:r>
          </a:p>
          <a:p>
            <a:pPr eaLnBrk="1" hangingPunct="1">
              <a:lnSpc>
                <a:spcPct val="90000"/>
              </a:lnSpc>
            </a:pPr>
            <a:r>
              <a:rPr lang="en-US" altLang="en-US" sz="2000" dirty="0" smtClean="0"/>
              <a:t>http://desktoppub.about.com/cs/color/a/symbolism.htm</a:t>
            </a:r>
          </a:p>
          <a:p>
            <a:pPr eaLnBrk="1" hangingPunct="1">
              <a:lnSpc>
                <a:spcPct val="90000"/>
              </a:lnSpc>
            </a:pPr>
            <a:endParaRPr lang="en-US" altLang="en-US" sz="2000" dirty="0" smtClean="0"/>
          </a:p>
          <a:p>
            <a:pPr eaLnBrk="1" hangingPunct="1">
              <a:lnSpc>
                <a:spcPct val="90000"/>
              </a:lnSpc>
            </a:pPr>
            <a:endParaRPr lang="en-US" altLang="en-US" sz="2000" dirty="0" smtClean="0"/>
          </a:p>
        </p:txBody>
      </p:sp>
      <p:sp>
        <p:nvSpPr>
          <p:cNvPr id="2355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2" name="Slide Number Placeholder 1"/>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588080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016000" y="1143000"/>
            <a:ext cx="10972800" cy="1143000"/>
          </a:xfrm>
        </p:spPr>
        <p:txBody>
          <a:bodyPr>
            <a:normAutofit fontScale="90000"/>
          </a:bodyPr>
          <a:lstStyle/>
          <a:p>
            <a:pPr eaLnBrk="1" hangingPunct="1"/>
            <a:r>
              <a:rPr lang="en-US" altLang="en-US" sz="5300" dirty="0"/>
              <a:t>How</a:t>
            </a:r>
            <a:r>
              <a:rPr lang="en-US" altLang="en-US" sz="5300" dirty="0"/>
              <a:t> </a:t>
            </a:r>
            <a:r>
              <a:rPr lang="en-US" altLang="en-US" sz="5300" dirty="0"/>
              <a:t>many</a:t>
            </a:r>
            <a:r>
              <a:rPr lang="en-US" altLang="en-US" sz="5300" dirty="0"/>
              <a:t> </a:t>
            </a:r>
            <a:r>
              <a:rPr lang="en-US" altLang="en-US" sz="5300" dirty="0" err="1"/>
              <a:t>Colours</a:t>
            </a:r>
            <a:r>
              <a:rPr lang="en-US" altLang="en-US" sz="5300" dirty="0"/>
              <a:t>?</a:t>
            </a:r>
            <a:r>
              <a:rPr lang="en-US" altLang="en-US" sz="4000" b="1" dirty="0" smtClean="0"/>
              <a:t/>
            </a:r>
            <a:br>
              <a:rPr lang="en-US" altLang="en-US" sz="4000" b="1" dirty="0" smtClean="0"/>
            </a:br>
            <a:endParaRPr lang="en-US" altLang="en-US" sz="4000" b="1" dirty="0" smtClean="0"/>
          </a:p>
        </p:txBody>
      </p:sp>
      <p:sp>
        <p:nvSpPr>
          <p:cNvPr id="24580" name="Rectangle 3"/>
          <p:cNvSpPr>
            <a:spLocks noGrp="1" noChangeArrowheads="1"/>
          </p:cNvSpPr>
          <p:nvPr>
            <p:ph type="body" idx="1"/>
          </p:nvPr>
        </p:nvSpPr>
        <p:spPr>
          <a:xfrm>
            <a:off x="988646" y="1893277"/>
            <a:ext cx="11074400" cy="4800600"/>
          </a:xfrm>
        </p:spPr>
        <p:txBody>
          <a:bodyPr/>
          <a:lstStyle/>
          <a:p>
            <a:pPr eaLnBrk="1" hangingPunct="1">
              <a:lnSpc>
                <a:spcPct val="80000"/>
              </a:lnSpc>
            </a:pPr>
            <a:r>
              <a:rPr lang="en-US" altLang="en-US" dirty="0" smtClean="0"/>
              <a:t>It is hard to give an exact answer to this question. </a:t>
            </a:r>
          </a:p>
          <a:p>
            <a:pPr lvl="1">
              <a:lnSpc>
                <a:spcPct val="80000"/>
              </a:lnSpc>
            </a:pPr>
            <a:r>
              <a:rPr lang="en-US" altLang="en-US" dirty="0" smtClean="0"/>
              <a:t>Too many </a:t>
            </a:r>
            <a:r>
              <a:rPr lang="en-US" altLang="en-US" dirty="0" err="1" smtClean="0"/>
              <a:t>colours</a:t>
            </a:r>
            <a:r>
              <a:rPr lang="en-US" altLang="en-US" dirty="0" smtClean="0"/>
              <a:t> will make the page feel too busy and it usually makes it harder for the viewer to find the information he or she wants. It is also more tiring to the eyes. </a:t>
            </a:r>
          </a:p>
          <a:p>
            <a:pPr>
              <a:lnSpc>
                <a:spcPct val="80000"/>
              </a:lnSpc>
            </a:pPr>
            <a:r>
              <a:rPr lang="en-US" altLang="en-US" dirty="0" smtClean="0"/>
              <a:t>A page with too few </a:t>
            </a:r>
            <a:r>
              <a:rPr lang="en-US" altLang="en-US" dirty="0" err="1" smtClean="0"/>
              <a:t>colours</a:t>
            </a:r>
            <a:r>
              <a:rPr lang="en-US" altLang="en-US" dirty="0" smtClean="0"/>
              <a:t>, on the other hand, risks being seen as a bit boring, but this need not always be the </a:t>
            </a:r>
            <a:r>
              <a:rPr lang="en-US" altLang="en-US" dirty="0" smtClean="0"/>
              <a:t>case.</a:t>
            </a:r>
          </a:p>
          <a:p>
            <a:pPr>
              <a:lnSpc>
                <a:spcPct val="80000"/>
              </a:lnSpc>
            </a:pPr>
            <a:r>
              <a:rPr lang="en-US" altLang="en-US" dirty="0" smtClean="0"/>
              <a:t>One </a:t>
            </a:r>
            <a:r>
              <a:rPr lang="en-US" altLang="en-US" dirty="0"/>
              <a:t>commonly used rule in these matters is to use three </a:t>
            </a:r>
            <a:r>
              <a:rPr lang="en-US" altLang="en-US" dirty="0" err="1"/>
              <a:t>colours</a:t>
            </a:r>
            <a:r>
              <a:rPr lang="en-US" altLang="en-US" dirty="0"/>
              <a:t>.</a:t>
            </a:r>
          </a:p>
          <a:p>
            <a:pPr lvl="1">
              <a:lnSpc>
                <a:spcPct val="80000"/>
              </a:lnSpc>
            </a:pPr>
            <a:r>
              <a:rPr lang="en-US" altLang="en-US" b="1" dirty="0"/>
              <a:t>Primary </a:t>
            </a:r>
            <a:r>
              <a:rPr lang="en-US" altLang="en-US" b="1" dirty="0" err="1"/>
              <a:t>colour</a:t>
            </a:r>
            <a:r>
              <a:rPr lang="en-US" altLang="en-US" b="1" dirty="0"/>
              <a:t>:</a:t>
            </a:r>
            <a:r>
              <a:rPr lang="en-US" altLang="en-US" dirty="0"/>
              <a:t> This is the main </a:t>
            </a:r>
            <a:r>
              <a:rPr lang="en-US" altLang="en-US" dirty="0" err="1"/>
              <a:t>colour</a:t>
            </a:r>
            <a:r>
              <a:rPr lang="en-US" altLang="en-US" dirty="0"/>
              <a:t> of the page. It will occupy most of the area and set the tone for the design as a whole.</a:t>
            </a:r>
          </a:p>
          <a:p>
            <a:pPr lvl="1">
              <a:lnSpc>
                <a:spcPct val="80000"/>
              </a:lnSpc>
            </a:pPr>
            <a:r>
              <a:rPr lang="en-US" altLang="en-US" b="1" dirty="0"/>
              <a:t>Secondary </a:t>
            </a:r>
            <a:r>
              <a:rPr lang="en-US" altLang="en-US" b="1" dirty="0" err="1"/>
              <a:t>colour</a:t>
            </a:r>
            <a:r>
              <a:rPr lang="en-US" altLang="en-US" b="1" dirty="0"/>
              <a:t>:</a:t>
            </a:r>
            <a:r>
              <a:rPr lang="en-US" altLang="en-US" dirty="0"/>
              <a:t> This is the second </a:t>
            </a:r>
            <a:r>
              <a:rPr lang="en-US" altLang="en-US" dirty="0" err="1"/>
              <a:t>colour</a:t>
            </a:r>
            <a:r>
              <a:rPr lang="en-US" altLang="en-US" dirty="0"/>
              <a:t> on the page, and it is usually there to "back up" the primary </a:t>
            </a:r>
            <a:r>
              <a:rPr lang="en-US" altLang="en-US" dirty="0" err="1"/>
              <a:t>colour</a:t>
            </a:r>
            <a:r>
              <a:rPr lang="en-US" altLang="en-US" dirty="0"/>
              <a:t>. It is usually a </a:t>
            </a:r>
            <a:r>
              <a:rPr lang="en-US" altLang="en-US" dirty="0" err="1"/>
              <a:t>colour</a:t>
            </a:r>
            <a:r>
              <a:rPr lang="en-US" altLang="en-US" dirty="0"/>
              <a:t> that is pretty close to the primary </a:t>
            </a:r>
            <a:r>
              <a:rPr lang="en-US" altLang="en-US" dirty="0" err="1"/>
              <a:t>colour</a:t>
            </a:r>
            <a:r>
              <a:rPr lang="en-US" altLang="en-US" dirty="0"/>
              <a:t>. </a:t>
            </a:r>
          </a:p>
          <a:p>
            <a:pPr lvl="1">
              <a:lnSpc>
                <a:spcPct val="80000"/>
              </a:lnSpc>
            </a:pPr>
            <a:r>
              <a:rPr lang="en-US" altLang="en-US" b="1" dirty="0"/>
              <a:t>Highlight </a:t>
            </a:r>
            <a:r>
              <a:rPr lang="en-US" altLang="en-US" b="1" dirty="0" err="1"/>
              <a:t>colour</a:t>
            </a:r>
            <a:r>
              <a:rPr lang="en-US" altLang="en-US" b="1" dirty="0"/>
              <a:t>:</a:t>
            </a:r>
            <a:r>
              <a:rPr lang="en-US" altLang="en-US" dirty="0"/>
              <a:t> This is a </a:t>
            </a:r>
            <a:r>
              <a:rPr lang="en-US" altLang="en-US" dirty="0" err="1"/>
              <a:t>colour</a:t>
            </a:r>
            <a:r>
              <a:rPr lang="en-US" altLang="en-US" dirty="0"/>
              <a:t> that is used to emphasize certain parts of the page. It is usually a </a:t>
            </a:r>
            <a:r>
              <a:rPr lang="en-US" altLang="en-US" dirty="0" err="1"/>
              <a:t>colour</a:t>
            </a:r>
            <a:r>
              <a:rPr lang="en-US" altLang="en-US" dirty="0"/>
              <a:t> which contrasts more with the primary and secondary </a:t>
            </a:r>
            <a:r>
              <a:rPr lang="en-US" altLang="en-US" dirty="0" err="1"/>
              <a:t>colours</a:t>
            </a:r>
            <a:r>
              <a:rPr lang="en-US" altLang="en-US" dirty="0"/>
              <a:t>, and as such, it should be used with moderation. It is common to use a complimentary </a:t>
            </a:r>
            <a:r>
              <a:rPr lang="en-US" altLang="en-US" dirty="0" err="1"/>
              <a:t>colour</a:t>
            </a:r>
            <a:r>
              <a:rPr lang="en-US" altLang="en-US" dirty="0"/>
              <a:t> for this.</a:t>
            </a:r>
          </a:p>
          <a:p>
            <a:pPr lvl="1">
              <a:lnSpc>
                <a:spcPct val="80000"/>
              </a:lnSpc>
            </a:pPr>
            <a:endParaRPr lang="en-US" altLang="en-US" dirty="0" smtClean="0"/>
          </a:p>
          <a:p>
            <a:pPr eaLnBrk="1" hangingPunct="1">
              <a:lnSpc>
                <a:spcPct val="80000"/>
              </a:lnSpc>
            </a:pPr>
            <a:endParaRPr lang="en-US" altLang="en-US" b="1"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543939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016000" y="1066800"/>
            <a:ext cx="10972800" cy="1143000"/>
          </a:xfrm>
        </p:spPr>
        <p:txBody>
          <a:bodyPr>
            <a:normAutofit fontScale="90000"/>
          </a:bodyPr>
          <a:lstStyle/>
          <a:p>
            <a:pPr eaLnBrk="1" hangingPunct="1"/>
            <a:r>
              <a:rPr lang="en-US" altLang="en-US" sz="5300" dirty="0" err="1"/>
              <a:t>Colours</a:t>
            </a:r>
            <a:r>
              <a:rPr lang="en-US" altLang="en-US" sz="5300" dirty="0" smtClean="0"/>
              <a:t> </a:t>
            </a:r>
            <a:r>
              <a:rPr lang="en-US" altLang="en-US" sz="5300" dirty="0"/>
              <a:t>and</a:t>
            </a:r>
            <a:r>
              <a:rPr lang="en-US" altLang="en-US" sz="5300" dirty="0" smtClean="0"/>
              <a:t> </a:t>
            </a:r>
            <a:r>
              <a:rPr lang="en-US" altLang="en-US" sz="5300" dirty="0"/>
              <a:t>Text</a:t>
            </a:r>
            <a:r>
              <a:rPr lang="en-US" altLang="en-US" sz="4000" b="1" dirty="0" smtClean="0"/>
              <a:t/>
            </a:r>
            <a:br>
              <a:rPr lang="en-US" altLang="en-US" sz="4000" b="1" dirty="0" smtClean="0"/>
            </a:br>
            <a:endParaRPr lang="en-US" altLang="en-US" sz="4000" b="1" dirty="0" smtClean="0"/>
          </a:p>
        </p:txBody>
      </p:sp>
      <p:sp>
        <p:nvSpPr>
          <p:cNvPr id="26628" name="Rectangle 3"/>
          <p:cNvSpPr>
            <a:spLocks noGrp="1" noChangeArrowheads="1"/>
          </p:cNvSpPr>
          <p:nvPr>
            <p:ph type="body" idx="1"/>
          </p:nvPr>
        </p:nvSpPr>
        <p:spPr>
          <a:xfrm>
            <a:off x="990600" y="1871663"/>
            <a:ext cx="10363200" cy="4114800"/>
          </a:xfrm>
        </p:spPr>
        <p:txBody>
          <a:bodyPr/>
          <a:lstStyle/>
          <a:p>
            <a:pPr eaLnBrk="1" hangingPunct="1">
              <a:lnSpc>
                <a:spcPct val="90000"/>
              </a:lnSpc>
            </a:pPr>
            <a:r>
              <a:rPr lang="en-US" altLang="en-US" sz="2000" dirty="0" smtClean="0"/>
              <a:t>Using the right contrast is especially important for text. </a:t>
            </a:r>
          </a:p>
          <a:p>
            <a:pPr eaLnBrk="1" hangingPunct="1">
              <a:lnSpc>
                <a:spcPct val="90000"/>
              </a:lnSpc>
            </a:pPr>
            <a:r>
              <a:rPr lang="en-US" altLang="en-US" sz="2000" dirty="0" smtClean="0"/>
              <a:t>Using the wrong </a:t>
            </a:r>
            <a:r>
              <a:rPr lang="en-US" altLang="en-US" sz="2000" dirty="0" err="1" smtClean="0"/>
              <a:t>colours</a:t>
            </a:r>
            <a:r>
              <a:rPr lang="en-US" altLang="en-US" sz="2000" dirty="0" smtClean="0"/>
              <a:t> can decrease the readability drastically, and it will quickly tire the reader's eyes. </a:t>
            </a:r>
          </a:p>
          <a:p>
            <a:pPr eaLnBrk="1" hangingPunct="1">
              <a:lnSpc>
                <a:spcPct val="90000"/>
              </a:lnSpc>
            </a:pPr>
            <a:r>
              <a:rPr lang="en-US" altLang="en-US" sz="2000" dirty="0" smtClean="0"/>
              <a:t>Black text on a white background has the highest readability. </a:t>
            </a:r>
          </a:p>
          <a:p>
            <a:pPr eaLnBrk="1" hangingPunct="1">
              <a:lnSpc>
                <a:spcPct val="90000"/>
              </a:lnSpc>
            </a:pPr>
            <a:r>
              <a:rPr lang="en-US" altLang="en-US" sz="2000" dirty="0" smtClean="0"/>
              <a:t>Black and yellow is another combination which usually has a high readability, as do blue and white. </a:t>
            </a:r>
          </a:p>
          <a:p>
            <a:pPr eaLnBrk="1" hangingPunct="1">
              <a:lnSpc>
                <a:spcPct val="90000"/>
              </a:lnSpc>
            </a:pPr>
            <a:endParaRPr lang="en-US" altLang="en-US" sz="2000" dirty="0" smtClean="0"/>
          </a:p>
          <a:p>
            <a:pPr eaLnBrk="1" hangingPunct="1">
              <a:lnSpc>
                <a:spcPct val="90000"/>
              </a:lnSpc>
            </a:pPr>
            <a:r>
              <a:rPr lang="en-US" altLang="en-US" sz="2000" dirty="0" smtClean="0"/>
              <a:t>Green text on red and red text on green are particularly hard for many people to read. </a:t>
            </a:r>
          </a:p>
          <a:p>
            <a:pPr eaLnBrk="1" hangingPunct="1">
              <a:lnSpc>
                <a:spcPct val="90000"/>
              </a:lnSpc>
            </a:pPr>
            <a:r>
              <a:rPr lang="en-US" altLang="en-US" sz="2000" dirty="0" smtClean="0"/>
              <a:t>A combination of red and blue creates a vibrating effect that can also make reading very difficult. </a:t>
            </a:r>
          </a:p>
        </p:txBody>
      </p:sp>
      <p:pic>
        <p:nvPicPr>
          <p:cNvPr id="26629" name="Picture 4" descr="hard-contr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715001"/>
            <a:ext cx="3429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5" descr="good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3886200"/>
            <a:ext cx="3403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110452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117600" y="1143000"/>
            <a:ext cx="10390717" cy="1143000"/>
          </a:xfrm>
        </p:spPr>
        <p:txBody>
          <a:bodyPr>
            <a:normAutofit fontScale="90000"/>
          </a:bodyPr>
          <a:lstStyle/>
          <a:p>
            <a:pPr eaLnBrk="1" hangingPunct="1"/>
            <a:r>
              <a:rPr lang="en-IE" altLang="en-US" sz="5300" dirty="0"/>
              <a:t>Cool</a:t>
            </a:r>
            <a:r>
              <a:rPr lang="en-IE" altLang="en-US" sz="4000" dirty="0" smtClean="0"/>
              <a:t> </a:t>
            </a:r>
            <a:r>
              <a:rPr lang="en-IE" altLang="en-US" dirty="0"/>
              <a:t>Links</a:t>
            </a:r>
            <a:r>
              <a:rPr lang="en-IE" altLang="en-US" sz="4000" dirty="0" smtClean="0"/>
              <a:t/>
            </a:r>
            <a:br>
              <a:rPr lang="en-IE" altLang="en-US" sz="4000" dirty="0" smtClean="0"/>
            </a:br>
            <a:endParaRPr lang="en-GB" altLang="en-US" sz="4000" dirty="0" smtClean="0"/>
          </a:p>
        </p:txBody>
      </p:sp>
      <p:sp>
        <p:nvSpPr>
          <p:cNvPr id="27652" name="Rectangle 3"/>
          <p:cNvSpPr>
            <a:spLocks noGrp="1" noChangeArrowheads="1"/>
          </p:cNvSpPr>
          <p:nvPr>
            <p:ph type="body" idx="1"/>
          </p:nvPr>
        </p:nvSpPr>
        <p:spPr>
          <a:xfrm>
            <a:off x="609600" y="1828801"/>
            <a:ext cx="11277600" cy="4525963"/>
          </a:xfrm>
        </p:spPr>
        <p:txBody>
          <a:bodyPr/>
          <a:lstStyle/>
          <a:p>
            <a:r>
              <a:rPr lang="en-US" altLang="en-US" sz="2200" dirty="0">
                <a:hlinkClick r:id="rId2"/>
              </a:rPr>
              <a:t>http://www.colorsontheweb.com/colorwizard.asp</a:t>
            </a:r>
            <a:endParaRPr lang="en-US" altLang="en-US" sz="2200" dirty="0"/>
          </a:p>
          <a:p>
            <a:pPr lvl="1" eaLnBrk="1" hangingPunct="1"/>
            <a:r>
              <a:rPr lang="en-US" altLang="en-US" sz="2000" dirty="0" smtClean="0"/>
              <a:t>This </a:t>
            </a:r>
            <a:r>
              <a:rPr lang="en-US" altLang="en-US" sz="2000" dirty="0" err="1" smtClean="0">
                <a:hlinkClick r:id="" action="ppaction://noaction"/>
              </a:rPr>
              <a:t>colour</a:t>
            </a:r>
            <a:r>
              <a:rPr lang="en-US" altLang="en-US" sz="2000" dirty="0" smtClean="0">
                <a:hlinkClick r:id="" action="ppaction://noaction"/>
              </a:rPr>
              <a:t> wizard</a:t>
            </a:r>
            <a:r>
              <a:rPr lang="en-US" altLang="en-US" sz="2000" dirty="0" smtClean="0"/>
              <a:t> lets you submit your own base </a:t>
            </a:r>
            <a:r>
              <a:rPr lang="en-US" altLang="en-US" sz="2000" dirty="0" err="1" smtClean="0"/>
              <a:t>colour</a:t>
            </a:r>
            <a:r>
              <a:rPr lang="en-US" altLang="en-US" sz="2000" dirty="0" smtClean="0"/>
              <a:t>, and it automatically returns matching </a:t>
            </a:r>
            <a:r>
              <a:rPr lang="en-US" altLang="en-US" sz="2000" dirty="0" err="1" smtClean="0"/>
              <a:t>colours</a:t>
            </a:r>
            <a:r>
              <a:rPr lang="en-US" altLang="en-US" sz="2000" dirty="0" smtClean="0"/>
              <a:t> for the one you selected. </a:t>
            </a:r>
          </a:p>
          <a:p>
            <a:r>
              <a:rPr lang="en-US" altLang="en-US" sz="2200" dirty="0">
                <a:hlinkClick r:id="rId3"/>
              </a:rPr>
              <a:t>http://www.colorsontheweb.com/colorwheel.asp</a:t>
            </a:r>
            <a:endParaRPr lang="en-US" altLang="en-US" sz="2200" dirty="0"/>
          </a:p>
          <a:p>
            <a:pPr lvl="1" eaLnBrk="1" hangingPunct="1"/>
            <a:r>
              <a:rPr lang="en-US" altLang="en-US" sz="2000" dirty="0" smtClean="0"/>
              <a:t>This online tool will generate random </a:t>
            </a:r>
            <a:r>
              <a:rPr lang="en-US" altLang="en-US" sz="2000" b="1" dirty="0" err="1" smtClean="0"/>
              <a:t>colour</a:t>
            </a:r>
            <a:r>
              <a:rPr lang="en-US" altLang="en-US" sz="2000" b="1" dirty="0" smtClean="0"/>
              <a:t> combinations</a:t>
            </a:r>
            <a:r>
              <a:rPr lang="en-US" altLang="en-US" sz="2000" dirty="0" smtClean="0"/>
              <a:t> and display in sample designs.</a:t>
            </a:r>
          </a:p>
          <a:p>
            <a:pPr eaLnBrk="1" hangingPunct="1"/>
            <a:r>
              <a:rPr lang="en-US" altLang="en-US" sz="2200" dirty="0">
                <a:hlinkClick r:id="rId4"/>
              </a:rPr>
              <a:t>http://www.colorsontheweb.com/colorcontrast.asp</a:t>
            </a:r>
            <a:endParaRPr lang="en-US" altLang="en-US" sz="2200" dirty="0"/>
          </a:p>
          <a:p>
            <a:pPr lvl="1" eaLnBrk="1" hangingPunct="1"/>
            <a:r>
              <a:rPr lang="en-US" altLang="en-US" sz="2000" dirty="0" smtClean="0"/>
              <a:t>The </a:t>
            </a:r>
            <a:r>
              <a:rPr lang="en-US" altLang="en-US" sz="2000" dirty="0" err="1" smtClean="0"/>
              <a:t>colour</a:t>
            </a:r>
            <a:r>
              <a:rPr lang="en-US" altLang="en-US" sz="2000" dirty="0" smtClean="0"/>
              <a:t> Contrast </a:t>
            </a:r>
            <a:r>
              <a:rPr lang="en-US" altLang="en-US" sz="2000" dirty="0" err="1" smtClean="0"/>
              <a:t>Analyser</a:t>
            </a:r>
            <a:r>
              <a:rPr lang="en-US" altLang="en-US" sz="2000" dirty="0" smtClean="0"/>
              <a:t> will tell you whether two </a:t>
            </a:r>
            <a:r>
              <a:rPr lang="en-US" altLang="en-US" sz="2000" dirty="0" err="1" smtClean="0"/>
              <a:t>colours</a:t>
            </a:r>
            <a:r>
              <a:rPr lang="en-US" altLang="en-US" sz="2000" dirty="0" smtClean="0"/>
              <a:t> meet the accessibility guidelines defined by the W3 consortium.  </a:t>
            </a:r>
            <a:endParaRPr lang="en-US" altLang="en-US" sz="2000" dirty="0" smtClean="0"/>
          </a:p>
          <a:p>
            <a:r>
              <a:rPr lang="en-GB" altLang="en-US" sz="2200" dirty="0"/>
              <a:t>http://uxmovement.com/content/how-to-use-color-to-brand-your-website/</a:t>
            </a:r>
          </a:p>
          <a:p>
            <a:pPr lvl="1" eaLnBrk="1" hangingPunct="1"/>
            <a:endParaRPr lang="en-US" altLang="en-US" sz="2000" dirty="0" smtClean="0"/>
          </a:p>
          <a:p>
            <a:pPr eaLnBrk="1" hangingPunct="1"/>
            <a:endParaRPr lang="en-US" altLang="en-US" sz="2400"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961042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035539" y="562708"/>
            <a:ext cx="10972800" cy="1143000"/>
          </a:xfrm>
        </p:spPr>
        <p:txBody>
          <a:bodyPr>
            <a:noAutofit/>
          </a:bodyPr>
          <a:lstStyle/>
          <a:p>
            <a:pPr eaLnBrk="1" hangingPunct="1"/>
            <a:r>
              <a:rPr lang="en-US" altLang="en-US" dirty="0"/>
              <a:t>Primary</a:t>
            </a:r>
            <a:r>
              <a:rPr lang="en-US" altLang="en-US" dirty="0" smtClean="0"/>
              <a:t> </a:t>
            </a:r>
            <a:r>
              <a:rPr lang="en-US" altLang="en-US" dirty="0" err="1" smtClean="0"/>
              <a:t>Colours</a:t>
            </a:r>
            <a:endParaRPr lang="en-US" altLang="en-US" dirty="0" smtClean="0"/>
          </a:p>
        </p:txBody>
      </p:sp>
      <p:sp>
        <p:nvSpPr>
          <p:cNvPr id="5124" name="Rectangle 3"/>
          <p:cNvSpPr>
            <a:spLocks noGrp="1" noChangeArrowheads="1"/>
          </p:cNvSpPr>
          <p:nvPr>
            <p:ph type="body" idx="1"/>
          </p:nvPr>
        </p:nvSpPr>
        <p:spPr>
          <a:xfrm>
            <a:off x="991772" y="1845734"/>
            <a:ext cx="10058400" cy="4023360"/>
          </a:xfrm>
        </p:spPr>
        <p:txBody>
          <a:bodyPr>
            <a:normAutofit/>
          </a:bodyPr>
          <a:lstStyle/>
          <a:p>
            <a:pPr eaLnBrk="1" hangingPunct="1"/>
            <a:r>
              <a:rPr lang="en-US" altLang="en-US" dirty="0" smtClean="0"/>
              <a:t>The primary </a:t>
            </a:r>
            <a:r>
              <a:rPr lang="en-US" altLang="en-US" dirty="0" err="1" smtClean="0"/>
              <a:t>colours</a:t>
            </a:r>
            <a:r>
              <a:rPr lang="en-US" altLang="en-US" dirty="0" smtClean="0"/>
              <a:t> are RED, YELLOW, and BLUE. </a:t>
            </a:r>
          </a:p>
          <a:p>
            <a:pPr eaLnBrk="1" hangingPunct="1"/>
            <a:r>
              <a:rPr lang="en-US" altLang="en-US" dirty="0" smtClean="0"/>
              <a:t>These </a:t>
            </a:r>
            <a:r>
              <a:rPr lang="en-US" altLang="en-US" dirty="0" err="1" smtClean="0"/>
              <a:t>colours</a:t>
            </a:r>
            <a:r>
              <a:rPr lang="en-US" altLang="en-US" dirty="0" smtClean="0"/>
              <a:t>, in traditional </a:t>
            </a:r>
            <a:r>
              <a:rPr lang="en-US" altLang="en-US" dirty="0" err="1" smtClean="0"/>
              <a:t>colour</a:t>
            </a:r>
            <a:r>
              <a:rPr lang="en-US" altLang="en-US" dirty="0" smtClean="0"/>
              <a:t> theory, cannot be formed by mixing any other </a:t>
            </a:r>
            <a:r>
              <a:rPr lang="en-US" altLang="en-US" dirty="0" err="1" smtClean="0"/>
              <a:t>colour</a:t>
            </a:r>
            <a:r>
              <a:rPr lang="en-US" altLang="en-US" dirty="0" smtClean="0"/>
              <a:t>. </a:t>
            </a:r>
          </a:p>
          <a:p>
            <a:pPr eaLnBrk="1" hangingPunct="1"/>
            <a:r>
              <a:rPr lang="en-US" altLang="en-US" dirty="0" smtClean="0"/>
              <a:t>All other </a:t>
            </a:r>
            <a:r>
              <a:rPr lang="en-US" altLang="en-US" dirty="0" err="1" smtClean="0"/>
              <a:t>colours</a:t>
            </a:r>
            <a:r>
              <a:rPr lang="en-US" altLang="en-US" dirty="0" smtClean="0"/>
              <a:t> are derived by combinations of these </a:t>
            </a:r>
            <a:r>
              <a:rPr lang="en-US" altLang="en-US" dirty="0" err="1" smtClean="0"/>
              <a:t>colours</a:t>
            </a:r>
            <a:r>
              <a:rPr lang="en-US" altLang="en-US" dirty="0" smtClean="0"/>
              <a:t>. They are represented in HTML as: </a:t>
            </a:r>
          </a:p>
          <a:p>
            <a:pPr lvl="1" eaLnBrk="1" hangingPunct="1"/>
            <a:r>
              <a:rPr lang="en-US" altLang="en-US" sz="2000" dirty="0" smtClean="0"/>
              <a:t>Red: #ff0000 or #f00 in CSS </a:t>
            </a:r>
          </a:p>
          <a:p>
            <a:pPr lvl="1" eaLnBrk="1" hangingPunct="1"/>
            <a:r>
              <a:rPr lang="en-US" altLang="en-US" sz="2000" dirty="0" smtClean="0"/>
              <a:t>Yellow: #ffff00 or #ff0 in CSS </a:t>
            </a:r>
          </a:p>
          <a:p>
            <a:pPr lvl="1" eaLnBrk="1" hangingPunct="1"/>
            <a:r>
              <a:rPr lang="en-US" altLang="en-US" sz="2000" dirty="0" smtClean="0"/>
              <a:t>Blue: #0000ff or #00f in CSS</a:t>
            </a:r>
          </a:p>
        </p:txBody>
      </p:sp>
      <p:sp>
        <p:nvSpPr>
          <p:cNvPr id="2" name="Slide Number Placeholder 1"/>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46686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031631" y="732693"/>
            <a:ext cx="10972800" cy="1143000"/>
          </a:xfrm>
        </p:spPr>
        <p:txBody>
          <a:bodyPr>
            <a:normAutofit/>
          </a:bodyPr>
          <a:lstStyle/>
          <a:p>
            <a:pPr eaLnBrk="1" hangingPunct="1"/>
            <a:r>
              <a:rPr lang="en-US" altLang="en-US" sz="5300" dirty="0"/>
              <a:t>Secondary</a:t>
            </a:r>
            <a:r>
              <a:rPr lang="en-US" altLang="en-US" sz="4000" dirty="0" smtClean="0"/>
              <a:t> </a:t>
            </a:r>
            <a:r>
              <a:rPr lang="en-US" altLang="en-US" sz="5300" dirty="0" err="1" smtClean="0"/>
              <a:t>Colours</a:t>
            </a:r>
            <a:endParaRPr lang="en-US" altLang="en-US" sz="4000" b="1" dirty="0" smtClean="0"/>
          </a:p>
        </p:txBody>
      </p:sp>
      <p:sp>
        <p:nvSpPr>
          <p:cNvPr id="6148" name="Rectangle 3"/>
          <p:cNvSpPr>
            <a:spLocks noGrp="1" noChangeArrowheads="1"/>
          </p:cNvSpPr>
          <p:nvPr>
            <p:ph type="body" idx="1"/>
          </p:nvPr>
        </p:nvSpPr>
        <p:spPr>
          <a:xfrm>
            <a:off x="933938" y="1875692"/>
            <a:ext cx="10363200" cy="4114800"/>
          </a:xfrm>
        </p:spPr>
        <p:txBody>
          <a:bodyPr>
            <a:normAutofit/>
          </a:bodyPr>
          <a:lstStyle/>
          <a:p>
            <a:pPr eaLnBrk="1" hangingPunct="1"/>
            <a:r>
              <a:rPr lang="en-US" altLang="en-US" dirty="0" smtClean="0"/>
              <a:t>Secondary </a:t>
            </a:r>
            <a:r>
              <a:rPr lang="en-US" altLang="en-US" dirty="0" err="1" smtClean="0"/>
              <a:t>colours</a:t>
            </a:r>
            <a:r>
              <a:rPr lang="en-US" altLang="en-US" dirty="0" smtClean="0"/>
              <a:t> are ORANGE, GREEN, and PURPLE. </a:t>
            </a:r>
          </a:p>
          <a:p>
            <a:pPr eaLnBrk="1" hangingPunct="1"/>
            <a:r>
              <a:rPr lang="en-US" altLang="en-US" dirty="0" smtClean="0"/>
              <a:t>These </a:t>
            </a:r>
            <a:r>
              <a:rPr lang="en-US" altLang="en-US" dirty="0" err="1" smtClean="0"/>
              <a:t>colours</a:t>
            </a:r>
            <a:r>
              <a:rPr lang="en-US" altLang="en-US" dirty="0" smtClean="0"/>
              <a:t> are the combination of red and yellow (orange), yellow and blue (green), and blue and red (purple). </a:t>
            </a:r>
          </a:p>
          <a:p>
            <a:pPr eaLnBrk="1" hangingPunct="1"/>
            <a:r>
              <a:rPr lang="en-US" altLang="en-US" dirty="0" smtClean="0"/>
              <a:t>They are represented in HTML as: </a:t>
            </a:r>
          </a:p>
          <a:p>
            <a:pPr lvl="1" eaLnBrk="1" hangingPunct="1"/>
            <a:r>
              <a:rPr lang="en-US" altLang="en-US" sz="2000" dirty="0" smtClean="0"/>
              <a:t>Orange: #ff9900 or #f90 in CSS </a:t>
            </a:r>
          </a:p>
          <a:p>
            <a:pPr lvl="1" eaLnBrk="1" hangingPunct="1"/>
            <a:r>
              <a:rPr lang="en-US" altLang="en-US" sz="2000" dirty="0" smtClean="0"/>
              <a:t>Green: #00ff00 or #0f0 in CSS </a:t>
            </a:r>
          </a:p>
          <a:p>
            <a:pPr lvl="1" eaLnBrk="1" hangingPunct="1"/>
            <a:r>
              <a:rPr lang="en-US" altLang="en-US" sz="2000" dirty="0" smtClean="0"/>
              <a:t>Purple: #ff00ff or #f0f in CSS</a:t>
            </a:r>
          </a:p>
        </p:txBody>
      </p:sp>
      <p:sp>
        <p:nvSpPr>
          <p:cNvPr id="6149"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6150"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2" name="Slide Number Placeholder 1"/>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88947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sz="5300" dirty="0"/>
              <a:t>Tertiary</a:t>
            </a:r>
            <a:r>
              <a:rPr lang="en-US" altLang="en-US" sz="4000" dirty="0" smtClean="0"/>
              <a:t> </a:t>
            </a:r>
            <a:r>
              <a:rPr lang="en-US" altLang="en-US" sz="5300" dirty="0" err="1"/>
              <a:t>Colours</a:t>
            </a:r>
            <a:endParaRPr lang="en-US" altLang="en-US" sz="5300" dirty="0"/>
          </a:p>
        </p:txBody>
      </p:sp>
      <p:sp>
        <p:nvSpPr>
          <p:cNvPr id="7172" name="Rectangle 3"/>
          <p:cNvSpPr>
            <a:spLocks noGrp="1" noChangeArrowheads="1"/>
          </p:cNvSpPr>
          <p:nvPr>
            <p:ph type="body" idx="1"/>
          </p:nvPr>
        </p:nvSpPr>
        <p:spPr>
          <a:xfrm>
            <a:off x="1015219" y="1810565"/>
            <a:ext cx="10058400" cy="4023360"/>
          </a:xfrm>
        </p:spPr>
        <p:txBody>
          <a:bodyPr>
            <a:normAutofit/>
          </a:bodyPr>
          <a:lstStyle/>
          <a:p>
            <a:pPr eaLnBrk="1" hangingPunct="1">
              <a:lnSpc>
                <a:spcPct val="90000"/>
              </a:lnSpc>
            </a:pPr>
            <a:r>
              <a:rPr lang="en-US" altLang="en-US" dirty="0" smtClean="0"/>
              <a:t>Tertiary </a:t>
            </a:r>
            <a:r>
              <a:rPr lang="en-US" altLang="en-US" dirty="0" err="1" smtClean="0"/>
              <a:t>colours</a:t>
            </a:r>
            <a:r>
              <a:rPr lang="en-US" altLang="en-US" dirty="0" smtClean="0"/>
              <a:t> are YELLOW-ORANGE, RED-ORANGE, RED-PURPLE, BLUE-PURPLE, BLUE-GREEN, and YELLOW-GREEN. </a:t>
            </a:r>
          </a:p>
          <a:p>
            <a:pPr eaLnBrk="1" hangingPunct="1">
              <a:lnSpc>
                <a:spcPct val="90000"/>
              </a:lnSpc>
            </a:pPr>
            <a:r>
              <a:rPr lang="en-US" altLang="en-US" dirty="0" smtClean="0"/>
              <a:t>These are the combinations of the secondary </a:t>
            </a:r>
            <a:r>
              <a:rPr lang="en-US" altLang="en-US" dirty="0" err="1" smtClean="0"/>
              <a:t>colours</a:t>
            </a:r>
            <a:r>
              <a:rPr lang="en-US" altLang="en-US" dirty="0" smtClean="0"/>
              <a:t>. They are represented in HTML as: </a:t>
            </a:r>
          </a:p>
          <a:p>
            <a:pPr lvl="1" eaLnBrk="1" hangingPunct="1">
              <a:lnSpc>
                <a:spcPct val="90000"/>
              </a:lnSpc>
            </a:pPr>
            <a:r>
              <a:rPr lang="en-US" altLang="en-US" sz="2000" dirty="0" smtClean="0"/>
              <a:t>Yellow-Orange: #ffcc00 or #fc0 in CSS </a:t>
            </a:r>
          </a:p>
          <a:p>
            <a:pPr lvl="1" eaLnBrk="1" hangingPunct="1">
              <a:lnSpc>
                <a:spcPct val="90000"/>
              </a:lnSpc>
            </a:pPr>
            <a:r>
              <a:rPr lang="en-US" altLang="en-US" sz="2000" dirty="0" smtClean="0"/>
              <a:t>Red-Orange: #ff6600 or #f60 in CSS </a:t>
            </a:r>
          </a:p>
          <a:p>
            <a:pPr lvl="1" eaLnBrk="1" hangingPunct="1">
              <a:lnSpc>
                <a:spcPct val="90000"/>
              </a:lnSpc>
            </a:pPr>
            <a:r>
              <a:rPr lang="en-US" altLang="en-US" sz="2000" dirty="0" smtClean="0"/>
              <a:t>Red-Purple: #cc00cc or #c0c in CSS </a:t>
            </a:r>
          </a:p>
          <a:p>
            <a:pPr lvl="1" eaLnBrk="1" hangingPunct="1">
              <a:lnSpc>
                <a:spcPct val="90000"/>
              </a:lnSpc>
            </a:pPr>
            <a:r>
              <a:rPr lang="en-US" altLang="en-US" sz="2000" dirty="0" smtClean="0"/>
              <a:t>Blue-Purple: #9900ff or #90f in CSS </a:t>
            </a:r>
          </a:p>
          <a:p>
            <a:pPr lvl="1" eaLnBrk="1" hangingPunct="1">
              <a:lnSpc>
                <a:spcPct val="90000"/>
              </a:lnSpc>
            </a:pPr>
            <a:r>
              <a:rPr lang="en-US" altLang="en-US" sz="2000" dirty="0" smtClean="0"/>
              <a:t>Blue-Green: #00cccc or #0cc in CSS </a:t>
            </a:r>
          </a:p>
          <a:p>
            <a:pPr lvl="1" eaLnBrk="1" hangingPunct="1">
              <a:lnSpc>
                <a:spcPct val="90000"/>
              </a:lnSpc>
            </a:pPr>
            <a:r>
              <a:rPr lang="en-US" altLang="en-US" sz="2000" dirty="0" smtClean="0"/>
              <a:t>Yellow-Green: #ccff00 or #cf0 in CSS </a:t>
            </a:r>
          </a:p>
        </p:txBody>
      </p:sp>
      <p:sp>
        <p:nvSpPr>
          <p:cNvPr id="2" name="Slide Number Placeholder 1"/>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43489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sz="5300" dirty="0"/>
              <a:t>How</a:t>
            </a:r>
            <a:r>
              <a:rPr lang="en-US" altLang="en-US" dirty="0" smtClean="0"/>
              <a:t> </a:t>
            </a:r>
            <a:r>
              <a:rPr lang="en-US" altLang="en-US" sz="5300" dirty="0"/>
              <a:t>to</a:t>
            </a:r>
            <a:r>
              <a:rPr lang="en-US" altLang="en-US" dirty="0" smtClean="0"/>
              <a:t> </a:t>
            </a:r>
            <a:r>
              <a:rPr lang="en-US" altLang="en-US" sz="5300" dirty="0"/>
              <a:t>combine</a:t>
            </a:r>
            <a:r>
              <a:rPr lang="en-US" altLang="en-US" dirty="0" smtClean="0"/>
              <a:t> </a:t>
            </a:r>
            <a:r>
              <a:rPr lang="en-US" altLang="en-US" sz="5300" dirty="0"/>
              <a:t>these</a:t>
            </a:r>
            <a:r>
              <a:rPr lang="en-US" altLang="en-US" dirty="0" smtClean="0"/>
              <a:t> </a:t>
            </a:r>
            <a:r>
              <a:rPr lang="en-US" altLang="en-US" sz="5300" dirty="0" err="1"/>
              <a:t>colours</a:t>
            </a:r>
            <a:endParaRPr lang="en-US" altLang="en-US" sz="5300" dirty="0"/>
          </a:p>
        </p:txBody>
      </p:sp>
      <p:sp>
        <p:nvSpPr>
          <p:cNvPr id="8196" name="Rectangle 3"/>
          <p:cNvSpPr>
            <a:spLocks noGrp="1" noChangeArrowheads="1"/>
          </p:cNvSpPr>
          <p:nvPr>
            <p:ph type="body" idx="1"/>
          </p:nvPr>
        </p:nvSpPr>
        <p:spPr>
          <a:xfrm>
            <a:off x="898769" y="1881554"/>
            <a:ext cx="10363200" cy="4114800"/>
          </a:xfrm>
        </p:spPr>
        <p:txBody>
          <a:bodyPr/>
          <a:lstStyle/>
          <a:p>
            <a:pPr eaLnBrk="1" hangingPunct="1">
              <a:spcBef>
                <a:spcPct val="0"/>
              </a:spcBef>
            </a:pPr>
            <a:r>
              <a:rPr lang="en-US" altLang="en-US" dirty="0" smtClean="0"/>
              <a:t>There are certain </a:t>
            </a:r>
            <a:r>
              <a:rPr lang="en-US" altLang="en-US" dirty="0" err="1" smtClean="0"/>
              <a:t>colours</a:t>
            </a:r>
            <a:r>
              <a:rPr lang="en-US" altLang="en-US" dirty="0" smtClean="0"/>
              <a:t> that look good together, while other </a:t>
            </a:r>
            <a:r>
              <a:rPr lang="en-US" altLang="en-US" dirty="0" err="1" smtClean="0"/>
              <a:t>colours</a:t>
            </a:r>
            <a:r>
              <a:rPr lang="en-US" altLang="en-US" dirty="0" smtClean="0"/>
              <a:t> look so painful you have to click away before they burn your eyes. </a:t>
            </a:r>
          </a:p>
          <a:p>
            <a:pPr eaLnBrk="1" hangingPunct="1">
              <a:spcBef>
                <a:spcPct val="0"/>
              </a:spcBef>
            </a:pPr>
            <a:endParaRPr lang="en-US" altLang="en-US" dirty="0" smtClean="0"/>
          </a:p>
          <a:p>
            <a:pPr eaLnBrk="1" hangingPunct="1">
              <a:spcBef>
                <a:spcPct val="0"/>
              </a:spcBef>
            </a:pPr>
            <a:r>
              <a:rPr lang="en-US" altLang="en-US" dirty="0" smtClean="0"/>
              <a:t>And while you might recognize these combinations when you see them, there is a theory based on the </a:t>
            </a:r>
            <a:r>
              <a:rPr lang="en-US" altLang="en-US" dirty="0" err="1" smtClean="0"/>
              <a:t>colour</a:t>
            </a:r>
            <a:r>
              <a:rPr lang="en-US" altLang="en-US" dirty="0" smtClean="0"/>
              <a:t> wheel as to which </a:t>
            </a:r>
            <a:r>
              <a:rPr lang="en-US" altLang="en-US" dirty="0" err="1" smtClean="0"/>
              <a:t>colours</a:t>
            </a:r>
            <a:r>
              <a:rPr lang="en-US" altLang="en-US" dirty="0" smtClean="0"/>
              <a:t> will look nicest together</a:t>
            </a:r>
            <a:r>
              <a:rPr lang="en-US" altLang="en-US" sz="2400" dirty="0" smtClean="0"/>
              <a:t>. </a:t>
            </a:r>
          </a:p>
          <a:p>
            <a:pPr eaLnBrk="1" hangingPunct="1"/>
            <a:endParaRPr lang="en-US" altLang="en-US" sz="2400"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356802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GB" altLang="en-US" sz="5300" dirty="0"/>
              <a:t>Monochromatic</a:t>
            </a:r>
            <a:r>
              <a:rPr lang="en-GB" altLang="en-US" sz="4000" dirty="0" smtClean="0"/>
              <a:t> </a:t>
            </a:r>
            <a:r>
              <a:rPr lang="en-GB" altLang="en-US" sz="5300" dirty="0"/>
              <a:t>Colour</a:t>
            </a:r>
            <a:r>
              <a:rPr lang="en-GB" altLang="en-US" sz="4000" dirty="0" smtClean="0"/>
              <a:t> </a:t>
            </a:r>
            <a:r>
              <a:rPr lang="en-GB" altLang="en-US" sz="5300" dirty="0"/>
              <a:t>Scheme</a:t>
            </a:r>
          </a:p>
        </p:txBody>
      </p:sp>
      <p:sp>
        <p:nvSpPr>
          <p:cNvPr id="9220" name="Rectangle 3"/>
          <p:cNvSpPr>
            <a:spLocks noGrp="1" noChangeArrowheads="1"/>
          </p:cNvSpPr>
          <p:nvPr>
            <p:ph type="body" idx="1"/>
          </p:nvPr>
        </p:nvSpPr>
        <p:spPr>
          <a:xfrm>
            <a:off x="1070708" y="1916724"/>
            <a:ext cx="10363200" cy="4114800"/>
          </a:xfrm>
        </p:spPr>
        <p:txBody>
          <a:bodyPr/>
          <a:lstStyle/>
          <a:p>
            <a:pPr eaLnBrk="1" hangingPunct="1"/>
            <a:r>
              <a:rPr lang="en-GB" altLang="en-US" dirty="0" smtClean="0"/>
              <a:t>Consists of a single base colour and any number of tints or shades of that colour. </a:t>
            </a:r>
          </a:p>
          <a:p>
            <a:pPr eaLnBrk="1" hangingPunct="1"/>
            <a:r>
              <a:rPr lang="en-GB" altLang="en-US" dirty="0" smtClean="0"/>
              <a:t>Here’s our regal monkey, where you can see a monochromatic colour scheme in purple.</a:t>
            </a:r>
          </a:p>
        </p:txBody>
      </p: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600" y="3066440"/>
            <a:ext cx="5897033"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375092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GB" altLang="en-US" dirty="0"/>
              <a:t>Monochromatic</a:t>
            </a:r>
            <a:r>
              <a:rPr lang="en-GB" altLang="en-US" sz="3600" dirty="0"/>
              <a:t> </a:t>
            </a:r>
            <a:r>
              <a:rPr lang="en-GB" altLang="en-US" dirty="0"/>
              <a:t>Colour</a:t>
            </a:r>
            <a:r>
              <a:rPr lang="en-GB" altLang="en-US" sz="3600" dirty="0"/>
              <a:t> </a:t>
            </a:r>
            <a:r>
              <a:rPr lang="en-GB" altLang="en-US" dirty="0"/>
              <a:t>Scheme</a:t>
            </a:r>
            <a:endParaRPr lang="en-GB" altLang="en-US" dirty="0" smtClean="0"/>
          </a:p>
        </p:txBody>
      </p:sp>
      <p:sp>
        <p:nvSpPr>
          <p:cNvPr id="10244" name="Rectangle 3"/>
          <p:cNvSpPr>
            <a:spLocks noGrp="1" noChangeArrowheads="1"/>
          </p:cNvSpPr>
          <p:nvPr>
            <p:ph type="body" idx="1"/>
          </p:nvPr>
        </p:nvSpPr>
        <p:spPr>
          <a:xfrm>
            <a:off x="1016000" y="2057400"/>
            <a:ext cx="10871200" cy="4114800"/>
          </a:xfrm>
        </p:spPr>
        <p:txBody>
          <a:bodyPr/>
          <a:lstStyle/>
          <a:p>
            <a:pPr eaLnBrk="1" hangingPunct="1"/>
            <a:r>
              <a:rPr lang="en-GB" altLang="en-US" dirty="0" smtClean="0"/>
              <a:t>Another example of a mostly monochromatic colour scheme comprising various shades and tints of the </a:t>
            </a:r>
            <a:r>
              <a:rPr lang="en-GB" altLang="en-US" dirty="0" smtClean="0"/>
              <a:t>colour </a:t>
            </a:r>
            <a:r>
              <a:rPr lang="en-GB" altLang="en-US" dirty="0" smtClean="0"/>
              <a:t>green.</a:t>
            </a:r>
          </a:p>
        </p:txBody>
      </p:sp>
      <p:pic>
        <p:nvPicPr>
          <p:cNvPr id="102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015" y="2530476"/>
            <a:ext cx="6807200"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397137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GB" altLang="en-US" dirty="0"/>
              <a:t>Monochromatic</a:t>
            </a:r>
            <a:r>
              <a:rPr lang="en-GB" altLang="en-US" sz="3600" dirty="0"/>
              <a:t> </a:t>
            </a:r>
            <a:r>
              <a:rPr lang="en-GB" altLang="en-US" dirty="0"/>
              <a:t>Colour</a:t>
            </a:r>
            <a:r>
              <a:rPr lang="en-GB" altLang="en-US" sz="3600" dirty="0"/>
              <a:t> </a:t>
            </a:r>
            <a:r>
              <a:rPr lang="en-GB" altLang="en-US" dirty="0"/>
              <a:t>Scheme</a:t>
            </a:r>
            <a:endParaRPr lang="en-GB" altLang="en-US" dirty="0" smtClean="0"/>
          </a:p>
        </p:txBody>
      </p:sp>
      <p:sp>
        <p:nvSpPr>
          <p:cNvPr id="11268" name="Rectangle 3"/>
          <p:cNvSpPr>
            <a:spLocks noGrp="1" noChangeArrowheads="1"/>
          </p:cNvSpPr>
          <p:nvPr>
            <p:ph type="body" idx="1"/>
          </p:nvPr>
        </p:nvSpPr>
        <p:spPr>
          <a:xfrm>
            <a:off x="1047262" y="1893277"/>
            <a:ext cx="10363200" cy="4114800"/>
          </a:xfrm>
        </p:spPr>
        <p:txBody>
          <a:bodyPr>
            <a:normAutofit/>
          </a:bodyPr>
          <a:lstStyle/>
          <a:p>
            <a:pPr eaLnBrk="1" hangingPunct="1"/>
            <a:r>
              <a:rPr lang="en-GB" altLang="en-US" dirty="0" smtClean="0"/>
              <a:t>When your branding and identity efforts start with a colour, a monochromatic colour scheme is an obvious choice. </a:t>
            </a:r>
          </a:p>
          <a:p>
            <a:pPr eaLnBrk="1" hangingPunct="1"/>
            <a:r>
              <a:rPr lang="en-GB" altLang="en-US" dirty="0" smtClean="0"/>
              <a:t>The guys at the consulting and design firm Blue </a:t>
            </a:r>
            <a:r>
              <a:rPr lang="en-GB" altLang="en-US" dirty="0" err="1" smtClean="0"/>
              <a:t>Flavor</a:t>
            </a:r>
            <a:r>
              <a:rPr lang="en-GB" altLang="en-US" dirty="0" smtClean="0"/>
              <a:t> took this idea and ran with it.</a:t>
            </a:r>
          </a:p>
          <a:p>
            <a:pPr eaLnBrk="1" hangingPunct="1"/>
            <a:r>
              <a:rPr lang="en-GB" altLang="en-US" dirty="0" smtClean="0"/>
              <a:t>Rather than choosing colours to suit the brand, they’ve taken the colour blue and made it </a:t>
            </a:r>
            <a:r>
              <a:rPr lang="en-GB" altLang="en-US" i="1" dirty="0" smtClean="0"/>
              <a:t>into </a:t>
            </a:r>
            <a:r>
              <a:rPr lang="en-GB" altLang="en-US" dirty="0" smtClean="0"/>
              <a:t>their brand for a uniquely simple colour scheme.</a:t>
            </a:r>
          </a:p>
        </p:txBody>
      </p:sp>
      <p:sp>
        <p:nvSpPr>
          <p:cNvPr id="2" name="Slide Number Placeholder 1"/>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588100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1090</TotalTime>
  <Words>1341</Words>
  <Application>Microsoft Office PowerPoint</Application>
  <PresentationFormat>Custom</PresentationFormat>
  <Paragraphs>138</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Retrospect</vt:lpstr>
      <vt:lpstr>HTML5 and CSS3</vt:lpstr>
      <vt:lpstr>Colour Theory</vt:lpstr>
      <vt:lpstr>Primary Colours</vt:lpstr>
      <vt:lpstr>Secondary Colours</vt:lpstr>
      <vt:lpstr>Tertiary Colours</vt:lpstr>
      <vt:lpstr>How to combine these colours</vt:lpstr>
      <vt:lpstr>Monochromatic Colour Scheme</vt:lpstr>
      <vt:lpstr>Monochromatic Colour Scheme</vt:lpstr>
      <vt:lpstr>Monochromatic Colour Scheme</vt:lpstr>
      <vt:lpstr>Monochromatic Colour Scheme</vt:lpstr>
      <vt:lpstr>Monochromatic Colour Scheme</vt:lpstr>
      <vt:lpstr>Analogous Colour Scheme</vt:lpstr>
      <vt:lpstr>Analogous Colour Scheme</vt:lpstr>
      <vt:lpstr>Analogous Colour Scheme</vt:lpstr>
      <vt:lpstr>Complementary Colour Scheme</vt:lpstr>
      <vt:lpstr>Complementary Colour Scheme</vt:lpstr>
      <vt:lpstr>Complementary Colour Scheme</vt:lpstr>
      <vt:lpstr>Common Complementary Pitfalls</vt:lpstr>
      <vt:lpstr>Common Complementary Pitfalls</vt:lpstr>
      <vt:lpstr>Triad Colour Scheme</vt:lpstr>
      <vt:lpstr>Colour Symbolism </vt:lpstr>
      <vt:lpstr>How many Colours? </vt:lpstr>
      <vt:lpstr>Colours and Text </vt:lpstr>
      <vt:lpstr>Cool Links </vt:lpstr>
    </vt:vector>
  </TitlesOfParts>
  <Company>Institute of Technology Tralee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and CSS3</dc:title>
  <dc:creator>Anne O Brien</dc:creator>
  <cp:lastModifiedBy>Computer Services</cp:lastModifiedBy>
  <cp:revision>62</cp:revision>
  <dcterms:created xsi:type="dcterms:W3CDTF">2013-09-05T11:16:02Z</dcterms:created>
  <dcterms:modified xsi:type="dcterms:W3CDTF">2014-03-02T18:22:58Z</dcterms:modified>
</cp:coreProperties>
</file>